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315" r:id="rId2"/>
    <p:sldId id="269" r:id="rId3"/>
    <p:sldId id="297" r:id="rId4"/>
    <p:sldId id="298" r:id="rId5"/>
    <p:sldId id="273" r:id="rId6"/>
    <p:sldId id="299" r:id="rId7"/>
    <p:sldId id="296" r:id="rId8"/>
    <p:sldId id="300" r:id="rId9"/>
    <p:sldId id="301" r:id="rId10"/>
    <p:sldId id="277" r:id="rId11"/>
    <p:sldId id="285" r:id="rId12"/>
    <p:sldId id="316" r:id="rId13"/>
    <p:sldId id="293" r:id="rId14"/>
  </p:sldIdLst>
  <p:sldSz cx="9144000" cy="6858000" type="screen4x3"/>
  <p:notesSz cx="6858000" cy="9723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43E"/>
    <a:srgbClr val="FFFFFF"/>
    <a:srgbClr val="8C353A"/>
    <a:srgbClr val="D12516"/>
    <a:srgbClr val="B9E8EA"/>
    <a:srgbClr val="000000"/>
    <a:srgbClr val="005B82"/>
    <a:srgbClr val="515151"/>
    <a:srgbClr val="B9B9B9"/>
    <a:srgbClr val="9C9C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43" autoAdjust="0"/>
    <p:restoredTop sz="99880" autoAdjust="0"/>
  </p:normalViewPr>
  <p:slideViewPr>
    <p:cSldViewPr snapToObjects="1">
      <p:cViewPr>
        <p:scale>
          <a:sx n="108" d="100"/>
          <a:sy n="108" d="100"/>
        </p:scale>
        <p:origin x="-344" y="-752"/>
      </p:cViewPr>
      <p:guideLst>
        <p:guide orient="horz" pos="143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8BD61-3547-424D-8836-725BF677DED4}" type="datetimeFigureOut">
              <a:rPr lang="de-DE" smtClean="0"/>
              <a:t>7/30/15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8538" y="728663"/>
            <a:ext cx="4860925" cy="36464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618633"/>
            <a:ext cx="5486400" cy="437554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235578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235578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97C32-0F4A-40F6-B67C-728988A86F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2018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251520" y="2286000"/>
            <a:ext cx="8892480" cy="4572000"/>
          </a:xfrm>
          <a:prstGeom prst="rect">
            <a:avLst/>
          </a:prstGeom>
          <a:solidFill>
            <a:srgbClr val="005B82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60" descr="logo_699cm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225" y="249053"/>
            <a:ext cx="2517775" cy="81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828038" y="2708920"/>
            <a:ext cx="7258907" cy="792088"/>
          </a:xfrm>
          <a:prstGeom prst="rect">
            <a:avLst/>
          </a:prstGeom>
        </p:spPr>
        <p:txBody>
          <a:bodyPr/>
          <a:lstStyle>
            <a:lvl1pPr algn="l">
              <a:defRPr lang="de-DE" sz="48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>
              <a:spcBef>
                <a:spcPct val="20000"/>
              </a:spcBef>
              <a:buFont typeface="Arial" pitchFamily="34" charset="0"/>
            </a:pPr>
            <a:r>
              <a:rPr lang="de-DE" dirty="0" smtClean="0"/>
              <a:t>Platzhalter Titel</a:t>
            </a:r>
            <a:endParaRPr lang="de-DE" dirty="0"/>
          </a:p>
        </p:txBody>
      </p:sp>
      <p:sp>
        <p:nvSpPr>
          <p:cNvPr id="12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827584" y="3501008"/>
            <a:ext cx="7272808" cy="576064"/>
          </a:xfrm>
          <a:prstGeom prst="rect">
            <a:avLst/>
          </a:prstGeom>
        </p:spPr>
        <p:txBody>
          <a:bodyPr/>
          <a:lstStyle>
            <a:lvl1pPr marL="342900" indent="-342900">
              <a:buNone/>
              <a:defRPr lang="de-DE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lvl="0" indent="0"/>
            <a:r>
              <a:rPr lang="de-DE" dirty="0" smtClean="0"/>
              <a:t>Platzhalter Untertitel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817795" y="4869160"/>
            <a:ext cx="6490509" cy="576064"/>
          </a:xfrm>
          <a:prstGeom prst="rect">
            <a:avLst/>
          </a:prstGeom>
        </p:spPr>
        <p:txBody>
          <a:bodyPr/>
          <a:lstStyle>
            <a:lvl1pPr marL="285750" indent="-285750">
              <a:buFont typeface="Arial" panose="020B0604020202020204" pitchFamily="34" charset="0"/>
              <a:buNone/>
              <a:defRPr lang="de-DE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lvl="0" indent="0"/>
            <a:r>
              <a:rPr lang="de-DE" dirty="0" smtClean="0"/>
              <a:t>Platzhalter Autor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728682" y="1156475"/>
            <a:ext cx="7488000" cy="576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lang="de-DE" sz="2800" b="1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>
              <a:spcBef>
                <a:spcPct val="20000"/>
              </a:spcBef>
              <a:buClr>
                <a:srgbClr val="005B82"/>
              </a:buClr>
              <a:buSzPct val="80000"/>
              <a:buFontTx/>
            </a:pPr>
            <a:r>
              <a:rPr lang="de-DE" dirty="0" smtClean="0"/>
              <a:t>Platzhalter Titel</a:t>
            </a:r>
            <a:endParaRPr lang="de-DE" dirty="0"/>
          </a:p>
        </p:txBody>
      </p:sp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742129" y="1916832"/>
            <a:ext cx="7488832" cy="4209331"/>
          </a:xfrm>
          <a:prstGeom prst="rect">
            <a:avLst/>
          </a:prstGeom>
        </p:spPr>
        <p:txBody>
          <a:bodyPr lIns="0" tIns="0"/>
          <a:lstStyle>
            <a:lvl1pPr marL="0" indent="0">
              <a:spcAft>
                <a:spcPts val="500"/>
              </a:spcAft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00" y="151200"/>
            <a:ext cx="1440000" cy="46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01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r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9908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 smtClean="0"/>
              <a:t>Überschrift zu einem Thema mit Objekten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idx="18"/>
          </p:nvPr>
        </p:nvSpPr>
        <p:spPr>
          <a:xfrm>
            <a:off x="723941" y="5408353"/>
            <a:ext cx="3632036" cy="540927"/>
          </a:xfrm>
          <a:prstGeom prst="rect">
            <a:avLst/>
          </a:prstGeom>
        </p:spPr>
        <p:txBody>
          <a:bodyPr lIns="3600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728682" y="1156475"/>
            <a:ext cx="7488000" cy="576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lang="de-DE" sz="2800" b="1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>
              <a:spcBef>
                <a:spcPct val="20000"/>
              </a:spcBef>
              <a:buClr>
                <a:srgbClr val="005B82"/>
              </a:buClr>
              <a:buSzPct val="80000"/>
              <a:buFontTx/>
            </a:pPr>
            <a:r>
              <a:rPr lang="de-DE" dirty="0" smtClean="0"/>
              <a:t>Platzhalter Titel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21"/>
          </p:nvPr>
        </p:nvSpPr>
        <p:spPr>
          <a:xfrm>
            <a:off x="755650" y="2852738"/>
            <a:ext cx="3600450" cy="230445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20" name="Inhaltsplatzhalter 13"/>
          <p:cNvSpPr>
            <a:spLocks noGrp="1"/>
          </p:cNvSpPr>
          <p:nvPr>
            <p:ph idx="22"/>
          </p:nvPr>
        </p:nvSpPr>
        <p:spPr>
          <a:xfrm>
            <a:off x="4756315" y="5408551"/>
            <a:ext cx="3632036" cy="540927"/>
          </a:xfrm>
          <a:prstGeom prst="rect">
            <a:avLst/>
          </a:prstGeom>
        </p:spPr>
        <p:txBody>
          <a:bodyPr lIns="3600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21" name="Bildplatzhalter 2"/>
          <p:cNvSpPr>
            <a:spLocks noGrp="1"/>
          </p:cNvSpPr>
          <p:nvPr>
            <p:ph type="pic" sz="quarter" idx="23"/>
          </p:nvPr>
        </p:nvSpPr>
        <p:spPr>
          <a:xfrm>
            <a:off x="4788024" y="2852936"/>
            <a:ext cx="3600450" cy="2304454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pic>
        <p:nvPicPr>
          <p:cNvPr id="22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00" y="151200"/>
            <a:ext cx="1440000" cy="46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8597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e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Inhaltsplatzhalter 2"/>
          <p:cNvSpPr>
            <a:spLocks noGrp="1"/>
          </p:cNvSpPr>
          <p:nvPr>
            <p:ph idx="1" hasCustomPrompt="1"/>
          </p:nvPr>
        </p:nvSpPr>
        <p:spPr>
          <a:xfrm>
            <a:off x="720000" y="1990800"/>
            <a:ext cx="8172480" cy="57606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Clr>
                <a:srgbClr val="005B82"/>
              </a:buClr>
              <a:buSzPct val="80000"/>
              <a:buFontTx/>
              <a:buNone/>
              <a:defRPr sz="2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Clr>
                <a:srgbClr val="005B82"/>
              </a:buClr>
              <a:buSzPct val="80000"/>
              <a:buFont typeface="Wingdings" pitchFamily="2" charset="2"/>
              <a:buNone/>
              <a:defRPr sz="2200">
                <a:latin typeface="Arial" pitchFamily="34" charset="0"/>
                <a:cs typeface="Arial" pitchFamily="34" charset="0"/>
              </a:defRPr>
            </a:lvl2pPr>
            <a:lvl3pPr marL="11430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3pPr>
            <a:lvl4pPr marL="16002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4pPr>
            <a:lvl5pPr marL="2057400" indent="-228600">
              <a:buClr>
                <a:srgbClr val="005B82"/>
              </a:buClr>
              <a:buSzPct val="80000"/>
              <a:buFont typeface="Wingdings" pitchFamily="2" charset="2"/>
              <a:buChar char="§"/>
              <a:defRPr sz="2200">
                <a:latin typeface="Arial" pitchFamily="34" charset="0"/>
                <a:cs typeface="Arial" pitchFamily="34" charset="0"/>
              </a:defRPr>
            </a:lvl5pPr>
          </a:lstStyle>
          <a:p>
            <a:r>
              <a:rPr lang="de-DE" dirty="0" smtClean="0"/>
              <a:t>Überschrift zu einem Thema mit Objekten</a:t>
            </a:r>
          </a:p>
        </p:txBody>
      </p:sp>
      <p:sp>
        <p:nvSpPr>
          <p:cNvPr id="14" name="Inhaltsplatzhalter 13"/>
          <p:cNvSpPr>
            <a:spLocks noGrp="1"/>
          </p:cNvSpPr>
          <p:nvPr>
            <p:ph idx="18"/>
          </p:nvPr>
        </p:nvSpPr>
        <p:spPr>
          <a:xfrm>
            <a:off x="723941" y="5408353"/>
            <a:ext cx="3632036" cy="540927"/>
          </a:xfrm>
          <a:prstGeom prst="rect">
            <a:avLst/>
          </a:prstGeom>
        </p:spPr>
        <p:txBody>
          <a:bodyPr lIns="3600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11" name="Titel 1"/>
          <p:cNvSpPr>
            <a:spLocks noGrp="1"/>
          </p:cNvSpPr>
          <p:nvPr>
            <p:ph type="title" hasCustomPrompt="1"/>
          </p:nvPr>
        </p:nvSpPr>
        <p:spPr>
          <a:xfrm>
            <a:off x="728682" y="1156475"/>
            <a:ext cx="7488000" cy="576000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 lang="de-DE" sz="2800" b="1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marL="0" lvl="0" indent="0" algn="l">
              <a:spcBef>
                <a:spcPct val="20000"/>
              </a:spcBef>
              <a:buClr>
                <a:srgbClr val="005B82"/>
              </a:buClr>
              <a:buSzPct val="80000"/>
              <a:buFontTx/>
            </a:pPr>
            <a:r>
              <a:rPr lang="de-DE" dirty="0" smtClean="0"/>
              <a:t>Platzhalter Titel</a:t>
            </a:r>
            <a:endParaRPr lang="de-DE" dirty="0"/>
          </a:p>
        </p:txBody>
      </p:sp>
      <p:sp>
        <p:nvSpPr>
          <p:cNvPr id="20" name="Inhaltsplatzhalter 13"/>
          <p:cNvSpPr>
            <a:spLocks noGrp="1"/>
          </p:cNvSpPr>
          <p:nvPr>
            <p:ph idx="22"/>
          </p:nvPr>
        </p:nvSpPr>
        <p:spPr>
          <a:xfrm>
            <a:off x="4756315" y="5408551"/>
            <a:ext cx="3632036" cy="540927"/>
          </a:xfrm>
          <a:prstGeom prst="rect">
            <a:avLst/>
          </a:prstGeom>
        </p:spPr>
        <p:txBody>
          <a:bodyPr lIns="36000" tIns="0" rIns="0" bIns="0"/>
          <a:lstStyle>
            <a:lvl1pPr marL="0" indent="0">
              <a:buFontTx/>
              <a:buNone/>
              <a:defRPr sz="1100" i="1">
                <a:solidFill>
                  <a:srgbClr val="5151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Blindtext für eine Bildunterschrift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24"/>
          </p:nvPr>
        </p:nvSpPr>
        <p:spPr>
          <a:xfrm>
            <a:off x="755650" y="2852936"/>
            <a:ext cx="3600326" cy="23040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3" name="Inhaltsplatzhalter 6"/>
          <p:cNvSpPr>
            <a:spLocks noGrp="1"/>
          </p:cNvSpPr>
          <p:nvPr>
            <p:ph sz="quarter" idx="25"/>
          </p:nvPr>
        </p:nvSpPr>
        <p:spPr>
          <a:xfrm>
            <a:off x="4788024" y="2852936"/>
            <a:ext cx="3600326" cy="23040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000" y="151200"/>
            <a:ext cx="1440000" cy="461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717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000" y="6356350"/>
            <a:ext cx="21336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EB9AEA1-3281-46F0-9EDB-48FF2E5FF267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0" y="2286000"/>
            <a:ext cx="126000" cy="228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26000" y="2286000"/>
            <a:ext cx="126000" cy="2286000"/>
          </a:xfrm>
          <a:prstGeom prst="rect">
            <a:avLst/>
          </a:prstGeom>
          <a:solidFill>
            <a:srgbClr val="515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0" y="0"/>
            <a:ext cx="126000" cy="2286000"/>
          </a:xfrm>
          <a:prstGeom prst="rect">
            <a:avLst/>
          </a:prstGeom>
          <a:solidFill>
            <a:srgbClr val="005B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126000" y="0"/>
            <a:ext cx="126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4572000"/>
            <a:ext cx="126000" cy="228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005B82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126000" y="4572000"/>
            <a:ext cx="126000" cy="2286000"/>
          </a:xfrm>
          <a:prstGeom prst="rect">
            <a:avLst/>
          </a:prstGeom>
          <a:solidFill>
            <a:srgbClr val="9C9C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9C9C9C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>
          <a:xfrm rot="-5400000">
            <a:off x="-1076400" y="5665703"/>
            <a:ext cx="2276872" cy="1077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de-DE" sz="700" dirty="0" smtClean="0">
                <a:solidFill>
                  <a:srgbClr val="515151"/>
                </a:solidFill>
                <a:latin typeface="Arial" pitchFamily="34" charset="0"/>
                <a:cs typeface="Arial" pitchFamily="34" charset="0"/>
              </a:rPr>
              <a:t>Mitglied der Helmholtz-Gemeinschaft</a:t>
            </a:r>
            <a:endParaRPr lang="de-DE" sz="700" dirty="0">
              <a:solidFill>
                <a:srgbClr val="51515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829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5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u.pietrzyk@fz-juelich.de" TargetMode="External"/><Relationship Id="rId3" Type="http://schemas.openxmlformats.org/officeDocument/2006/relationships/hyperlink" Target="mailto:uwe.pietrzyk@uni-wuppertal.de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98463" y="3629620"/>
            <a:ext cx="8569325" cy="3039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0" hangingPunct="0">
              <a:spcBef>
                <a:spcPts val="500"/>
              </a:spcBef>
              <a:buClrTx/>
              <a:buFontTx/>
              <a:buNone/>
            </a:pPr>
            <a:r>
              <a:rPr lang="en-US" sz="2800" dirty="0" err="1">
                <a:solidFill>
                  <a:srgbClr val="FFFFFF"/>
                </a:solidFill>
              </a:rPr>
              <a:t>Mirjam Lenz, Uwe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err="1">
                <a:solidFill>
                  <a:srgbClr val="FFFFFF"/>
                </a:solidFill>
              </a:rPr>
              <a:t>Pietrzyk</a:t>
            </a:r>
            <a:r>
              <a:rPr lang="en-US" sz="2000" baseline="30000" dirty="0">
                <a:solidFill>
                  <a:srgbClr val="FFFFFF"/>
                </a:solidFill>
              </a:rPr>
              <a:t/>
            </a:r>
            <a:br>
              <a:rPr lang="en-US" sz="2000" baseline="30000" dirty="0">
                <a:solidFill>
                  <a:srgbClr val="FFFFFF"/>
                </a:solidFill>
              </a:rPr>
            </a:br>
            <a:endParaRPr lang="en-US" sz="2000" baseline="30000" dirty="0">
              <a:solidFill>
                <a:srgbClr val="FFFFFF"/>
              </a:solidFill>
            </a:endParaRPr>
          </a:p>
          <a:p>
            <a:pPr eaLnBrk="0" hangingPunct="0">
              <a:spcBef>
                <a:spcPts val="400"/>
              </a:spcBef>
              <a:buClrTx/>
              <a:buFontTx/>
              <a:buNone/>
            </a:pPr>
            <a:r>
              <a:rPr lang="en-US" sz="1600" dirty="0">
                <a:solidFill>
                  <a:srgbClr val="FFFFFF"/>
                </a:solidFill>
              </a:rPr>
              <a:t>Institute of Neurosciences and Medicine (INM)</a:t>
            </a:r>
            <a:br>
              <a:rPr lang="en-US" sz="1600" dirty="0">
                <a:solidFill>
                  <a:srgbClr val="FFFFFF"/>
                </a:solidFill>
              </a:rPr>
            </a:br>
            <a:r>
              <a:rPr lang="en-US" sz="1600" dirty="0">
                <a:solidFill>
                  <a:srgbClr val="FFFFFF"/>
                </a:solidFill>
              </a:rPr>
              <a:t>Research Center </a:t>
            </a:r>
            <a:r>
              <a:rPr lang="en-US" sz="1600" dirty="0" err="1">
                <a:solidFill>
                  <a:srgbClr val="FFFFFF"/>
                </a:solidFill>
              </a:rPr>
              <a:t>Juelich</a:t>
            </a:r>
            <a:r>
              <a:rPr lang="en-US" sz="1600" dirty="0">
                <a:solidFill>
                  <a:srgbClr val="FFFFFF"/>
                </a:solidFill>
              </a:rPr>
              <a:t>, Germany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28038" y="1268760"/>
            <a:ext cx="7258907" cy="792088"/>
          </a:xfrm>
        </p:spPr>
        <p:txBody>
          <a:bodyPr>
            <a:noAutofit/>
          </a:bodyPr>
          <a:lstStyle/>
          <a:p>
            <a:pPr algn="ctr"/>
            <a:r>
              <a:rPr lang="de-DE" sz="5400" b="1" dirty="0" smtClean="0">
                <a:solidFill>
                  <a:srgbClr val="0A5B83"/>
                </a:solidFill>
              </a:rPr>
              <a:t>MR-PET</a:t>
            </a:r>
            <a:endParaRPr lang="de-DE" sz="5400" b="1" dirty="0">
              <a:solidFill>
                <a:srgbClr val="0A5B83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7776864" cy="1368152"/>
          </a:xfrm>
        </p:spPr>
        <p:txBody>
          <a:bodyPr>
            <a:normAutofit/>
          </a:bodyPr>
          <a:lstStyle/>
          <a:p>
            <a:r>
              <a:rPr lang="de-DE" dirty="0" smtClean="0"/>
              <a:t>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module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EduGATE</a:t>
            </a:r>
            <a:r>
              <a:rPr lang="de-DE" dirty="0" smtClean="0"/>
              <a:t> Project</a:t>
            </a:r>
          </a:p>
          <a:p>
            <a:r>
              <a:rPr lang="de-DE" sz="2400" dirty="0"/>
              <a:t>part </a:t>
            </a:r>
            <a:r>
              <a:rPr lang="de-DE" sz="2400" b="1" dirty="0"/>
              <a:t>two</a:t>
            </a:r>
            <a:r>
              <a:rPr lang="de-DE" sz="2400" dirty="0"/>
              <a:t>: ion sources</a:t>
            </a:r>
            <a:endParaRPr lang="de-DE" sz="2400" dirty="0"/>
          </a:p>
        </p:txBody>
      </p:sp>
      <p:sp>
        <p:nvSpPr>
          <p:cNvPr id="4" name="Textfeld 3"/>
          <p:cNvSpPr txBox="1"/>
          <p:nvPr/>
        </p:nvSpPr>
        <p:spPr>
          <a:xfrm>
            <a:off x="6768752" y="1700808"/>
            <a:ext cx="2987824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5000">
                <a:solidFill>
                  <a:schemeClr val="bg1">
                    <a:alpha val="50000"/>
                  </a:schemeClr>
                </a:solidFill>
                <a:latin typeface="Palatino"/>
                <a:cs typeface="Palatino"/>
              </a:rPr>
              <a:t>2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398463" y="4917052"/>
            <a:ext cx="6117753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Department of Mathematics and Natural Sciences</a:t>
            </a:r>
            <a:b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University of Wuppertal, Germany</a:t>
            </a:r>
            <a:endParaRPr lang="de-DE" sz="1600">
              <a:latin typeface="Arial"/>
              <a:cs typeface="Arial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95536" y="5573836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Contact: 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  <a:cs typeface="Arial"/>
                <a:hlinkClick r:id="rId2"/>
              </a:rPr>
              <a:t>u.pietrzyk@fz-juelich.de</a:t>
            </a:r>
            <a:r>
              <a:rPr lang="en-US" sz="1600" dirty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or </a:t>
            </a:r>
            <a:r>
              <a:rPr lang="en-US" sz="1600" dirty="0" err="1">
                <a:solidFill>
                  <a:srgbClr val="FFFFFF"/>
                </a:solidFill>
                <a:latin typeface="Arial"/>
                <a:cs typeface="Arial"/>
                <a:hlinkClick r:id="rId3"/>
              </a:rPr>
              <a:t>uwe.pietrzyk@uni-wuppertal.de</a:t>
            </a:r>
            <a:endParaRPr lang="en-US" sz="16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95536" y="6012576"/>
            <a:ext cx="655272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>
                <a:solidFill>
                  <a:srgbClr val="FFFFFF"/>
                </a:solidFill>
                <a:latin typeface="Arial"/>
                <a:cs typeface="Arial"/>
              </a:rPr>
              <a:t>Basic Paper </a:t>
            </a:r>
            <a:br>
              <a:rPr lang="de-DE" sz="1600" b="1" dirty="0">
                <a:solidFill>
                  <a:srgbClr val="FFFFFF"/>
                </a:solidFill>
                <a:latin typeface="Arial"/>
                <a:cs typeface="Arial"/>
              </a:rPr>
            </a:br>
            <a:r>
              <a:rPr lang="de-DE" sz="1600" dirty="0">
                <a:solidFill>
                  <a:srgbClr val="FFFFFF"/>
                </a:solidFill>
                <a:latin typeface="Arial"/>
                <a:cs typeface="Arial"/>
              </a:rPr>
              <a:t>„Zeitschrift für Medizinische Physik“ (Z. Med. Phys. 23 (2013) 65-70)</a:t>
            </a:r>
          </a:p>
        </p:txBody>
      </p:sp>
    </p:spTree>
    <p:extLst>
      <p:ext uri="{BB962C8B-B14F-4D97-AF65-F5344CB8AC3E}">
        <p14:creationId xmlns:p14="http://schemas.microsoft.com/office/powerpoint/2010/main" val="1161616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10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(Gate_v7.0 </a:t>
            </a:r>
            <a:r>
              <a:rPr lang="de-DE" dirty="0" err="1" smtClean="0"/>
              <a:t>or</a:t>
            </a:r>
            <a:r>
              <a:rPr lang="de-DE" dirty="0" smtClean="0"/>
              <a:t> 7.1)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selection presets can be modified in „MR_PET.txt“</a:t>
            </a:r>
            <a:endParaRPr lang="de-DE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19869" y="2519362"/>
            <a:ext cx="8544619" cy="3040962"/>
          </a:xfrm>
          <a:prstGeom prst="rect">
            <a:avLst/>
          </a:prstGeom>
          <a:solidFill>
            <a:srgbClr val="F2F2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Visualisation: disabled; enabled;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ViewPointThetaPhi: 0 90; 30 30; 90 0; -90 0; 89 90; 15 30; 30 30; 45 45; 60 60;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Source_Type: O15; C11; F18; Mn52; I124;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Annihilation: disabled; enabled;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SourceActivity: 10; 50; 100; 500; 1000; 10000; 20000; 100000;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Camera_Type: cube; cylinder;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Medium: Air; Water; Lung; Liver; Vacuum;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B0_x: 0.0; 0.1; 0.2; 0.3; 0.4; 0.5; 1.0; 3.0; 7.0; 9.4; 12.0; 15.0; 20.0;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B0_y: 0.0; 0.1; 0.2; 0.3; 0.4; 0.5; 1.0; 3.0; 7.0; 9.4; 12.0; 15.0; 20.0;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is-IS" sz="1600" dirty="0"/>
              <a:t>B0_z: 0.0; 0.1; 0.2; 0.3; 0.4; 0.5; 1.0; 3.0; 7.0; 9.4; 12.0; 15.0; 20.0;</a:t>
            </a:r>
          </a:p>
        </p:txBody>
      </p:sp>
    </p:spTree>
    <p:extLst>
      <p:ext uri="{BB962C8B-B14F-4D97-AF65-F5344CB8AC3E}">
        <p14:creationId xmlns:p14="http://schemas.microsoft.com/office/powerpoint/2010/main" val="812007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11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(Gate_v7.0 </a:t>
            </a:r>
            <a:r>
              <a:rPr lang="de-DE" dirty="0" err="1" smtClean="0"/>
              <a:t>or</a:t>
            </a:r>
            <a:r>
              <a:rPr lang="de-DE" dirty="0" smtClean="0"/>
              <a:t> 7.1)</a:t>
            </a:r>
            <a:endParaRPr lang="de-DE" dirty="0"/>
          </a:p>
        </p:txBody>
      </p:sp>
      <p:sp>
        <p:nvSpPr>
          <p:cNvPr id="9" name="Inhaltsplatzhalter 5"/>
          <p:cNvSpPr txBox="1">
            <a:spLocks/>
          </p:cNvSpPr>
          <p:nvPr/>
        </p:nvSpPr>
        <p:spPr>
          <a:xfrm>
            <a:off x="742129" y="1916832"/>
            <a:ext cx="7944671" cy="4209331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/>
              <a:t>„MR_PET.C“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evaluate</a:t>
            </a:r>
            <a:r>
              <a:rPr lang="de-DE" dirty="0"/>
              <a:t> a </a:t>
            </a:r>
            <a:r>
              <a:rPr lang="de-DE" dirty="0" err="1"/>
              <a:t>specific</a:t>
            </a:r>
            <a:r>
              <a:rPr lang="de-DE" dirty="0"/>
              <a:t> .</a:t>
            </a:r>
            <a:r>
              <a:rPr lang="de-DE" dirty="0" err="1"/>
              <a:t>root</a:t>
            </a:r>
            <a:r>
              <a:rPr lang="de-DE" dirty="0"/>
              <a:t> </a:t>
            </a:r>
            <a:r>
              <a:rPr lang="de-DE" dirty="0" err="1"/>
              <a:t>file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file</a:t>
            </a:r>
            <a:r>
              <a:rPr lang="de-DE" dirty="0"/>
              <a:t> </a:t>
            </a:r>
            <a:r>
              <a:rPr lang="de-DE" dirty="0" err="1"/>
              <a:t>browser</a:t>
            </a:r>
            <a:r>
              <a:rPr lang="de-DE" dirty="0"/>
              <a:t> </a:t>
            </a:r>
            <a:r>
              <a:rPr lang="de-DE" dirty="0" err="1"/>
              <a:t>opens</a:t>
            </a:r>
            <a:r>
              <a:rPr lang="de-DE" dirty="0"/>
              <a:t> </a:t>
            </a:r>
            <a:r>
              <a:rPr lang="de-DE" dirty="0" err="1"/>
              <a:t>automatically</a:t>
            </a:r>
            <a:r>
              <a:rPr lang="de-DE" dirty="0"/>
              <a:t> after </a:t>
            </a:r>
            <a:r>
              <a:rPr lang="de-DE" dirty="0" err="1"/>
              <a:t>simulation</a:t>
            </a:r>
            <a:r>
              <a:rPr lang="de-DE" dirty="0" smtClean="0"/>
              <a:t>)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in terminal </a:t>
            </a:r>
            <a:r>
              <a:rPr lang="de-DE" dirty="0" err="1"/>
              <a:t>window</a:t>
            </a:r>
            <a:endParaRPr lang="de-DE" dirty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endParaRPr lang="de-DE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95536" y="3356992"/>
            <a:ext cx="8424935" cy="3040962"/>
          </a:xfrm>
          <a:prstGeom prst="rect">
            <a:avLst/>
          </a:prstGeom>
          <a:solidFill>
            <a:srgbClr val="F2F2F2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[Acquisition-0] ============= Acquisition starts! =============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[Acquisition-0] Simulation start time = 0 sec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[Acquisition-0] Simulation end time   = 100 sec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[Acquisition-0] Simulation will have  = 10 run(s)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…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##### Reading from file: MR_PET_cube_Water_100_O15_0.0_0.4_0.0_enabled.root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…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##### Number of emitted particles	 :  10034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##### Number of detected events 	 :  10020</a:t>
            </a:r>
          </a:p>
          <a:p>
            <a:pPr>
              <a:lnSpc>
                <a:spcPct val="120000"/>
              </a:lnSpc>
              <a:buClrTx/>
              <a:buFontTx/>
              <a:buNone/>
            </a:pPr>
            <a:r>
              <a:rPr lang="en-US" sz="1600" dirty="0"/>
              <a:t>##### ratio detected/emitted		 :  99.8605 %</a:t>
            </a:r>
            <a:endParaRPr lang="is-IS" sz="1600" dirty="0"/>
          </a:p>
        </p:txBody>
      </p:sp>
    </p:spTree>
    <p:extLst>
      <p:ext uri="{BB962C8B-B14F-4D97-AF65-F5344CB8AC3E}">
        <p14:creationId xmlns:p14="http://schemas.microsoft.com/office/powerpoint/2010/main" val="1079173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12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Inhaltsplatzhalter 6" descr="MR_PET_cube_Water_100_Mn52_0.0_0.4_0.0_disabled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85" r="-585"/>
          <a:stretch>
            <a:fillRect/>
          </a:stretch>
        </p:blipFill>
        <p:spPr>
          <a:xfrm>
            <a:off x="395537" y="764704"/>
            <a:ext cx="8496944" cy="5361459"/>
          </a:xfrm>
        </p:spPr>
      </p:pic>
      <p:sp>
        <p:nvSpPr>
          <p:cNvPr id="8" name="Titel 4"/>
          <p:cNvSpPr txBox="1">
            <a:spLocks/>
          </p:cNvSpPr>
          <p:nvPr/>
        </p:nvSpPr>
        <p:spPr>
          <a:xfrm>
            <a:off x="539552" y="188704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 dirty="0" err="1" smtClean="0"/>
              <a:t>example: </a:t>
            </a:r>
            <a:r>
              <a:rPr lang="de-DE" baseline="30000" dirty="0" err="1" smtClean="0"/>
              <a:t>52</a:t>
            </a:r>
            <a:r>
              <a:rPr lang="de-DE" dirty="0" err="1" smtClean="0"/>
              <a:t>Mn source in water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07383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13</a:t>
            </a:fld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720000" y="1052736"/>
            <a:ext cx="8172480" cy="2232248"/>
          </a:xfrm>
        </p:spPr>
        <p:txBody>
          <a:bodyPr>
            <a:normAutofit fontScale="92500" lnSpcReduction="20000"/>
          </a:bodyPr>
          <a:lstStyle/>
          <a:p>
            <a:r>
              <a:rPr lang="de-DE" dirty="0">
                <a:latin typeface="Courier"/>
                <a:cs typeface="Courier"/>
              </a:rPr>
              <a:t>Error: illegal </a:t>
            </a:r>
            <a:r>
              <a:rPr lang="de-DE" dirty="0" err="1">
                <a:latin typeface="Courier"/>
                <a:cs typeface="Courier"/>
              </a:rPr>
              <a:t>pointer</a:t>
            </a:r>
            <a:r>
              <a:rPr lang="de-DE" dirty="0">
                <a:latin typeface="Courier"/>
                <a:cs typeface="Courier"/>
              </a:rPr>
              <a:t> </a:t>
            </a:r>
            <a:r>
              <a:rPr lang="de-DE" dirty="0" err="1">
                <a:latin typeface="Courier"/>
                <a:cs typeface="Courier"/>
              </a:rPr>
              <a:t>to</a:t>
            </a:r>
            <a:r>
              <a:rPr lang="de-DE" dirty="0">
                <a:latin typeface="Courier"/>
                <a:cs typeface="Courier"/>
              </a:rPr>
              <a:t> </a:t>
            </a:r>
            <a:r>
              <a:rPr lang="de-DE" dirty="0" err="1">
                <a:latin typeface="Courier"/>
                <a:cs typeface="Courier"/>
              </a:rPr>
              <a:t>class</a:t>
            </a:r>
            <a:r>
              <a:rPr lang="de-DE" dirty="0">
                <a:latin typeface="Courier"/>
                <a:cs typeface="Courier"/>
              </a:rPr>
              <a:t> </a:t>
            </a:r>
            <a:r>
              <a:rPr lang="de-DE" dirty="0" err="1">
                <a:latin typeface="Courier"/>
                <a:cs typeface="Courier"/>
              </a:rPr>
              <a:t>object</a:t>
            </a:r>
            <a:r>
              <a:rPr lang="de-DE" dirty="0">
                <a:latin typeface="Courier"/>
                <a:cs typeface="Courier"/>
              </a:rPr>
              <a:t> </a:t>
            </a:r>
            <a:r>
              <a:rPr lang="de-DE" dirty="0" err="1">
                <a:solidFill>
                  <a:schemeClr val="bg1">
                    <a:lumMod val="75000"/>
                  </a:schemeClr>
                </a:solidFill>
                <a:latin typeface="Courier"/>
                <a:cs typeface="Courier"/>
              </a:rPr>
              <a:t>hi_energy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  <a:latin typeface="Courier"/>
                <a:cs typeface="Courier"/>
              </a:rPr>
              <a:t> 0x0 157  MR_PET.C:172 </a:t>
            </a:r>
            <a:r>
              <a:rPr lang="de-DE" dirty="0">
                <a:solidFill>
                  <a:schemeClr val="bg1">
                    <a:lumMod val="75000"/>
                  </a:schemeClr>
                </a:solidFill>
              </a:rPr>
              <a:t/>
            </a:r>
            <a:br>
              <a:rPr lang="de-DE" dirty="0">
                <a:solidFill>
                  <a:schemeClr val="bg1">
                    <a:lumMod val="75000"/>
                  </a:schemeClr>
                </a:solidFill>
              </a:rPr>
            </a:br>
            <a:endParaRPr lang="de-DE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de-DE" sz="2400" dirty="0"/>
              <a:t>The </a:t>
            </a:r>
            <a:r>
              <a:rPr lang="de-DE" sz="2400" dirty="0" err="1"/>
              <a:t>leaves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branch</a:t>
            </a:r>
            <a:r>
              <a:rPr lang="de-DE" sz="2400" dirty="0"/>
              <a:t> </a:t>
            </a:r>
            <a:r>
              <a:rPr lang="de-DE" sz="2400" dirty="0" err="1"/>
              <a:t>you</a:t>
            </a:r>
            <a:r>
              <a:rPr lang="de-DE" sz="2400" dirty="0"/>
              <a:t> </a:t>
            </a:r>
            <a:r>
              <a:rPr lang="de-DE" sz="2400" dirty="0" err="1"/>
              <a:t>are</a:t>
            </a:r>
            <a:r>
              <a:rPr lang="de-DE" sz="2400" dirty="0"/>
              <a:t> </a:t>
            </a:r>
            <a:r>
              <a:rPr lang="de-DE" sz="2400" dirty="0" err="1"/>
              <a:t>investigating</a:t>
            </a:r>
            <a:r>
              <a:rPr lang="de-DE" sz="2400" dirty="0"/>
              <a:t> </a:t>
            </a:r>
            <a:r>
              <a:rPr lang="de-DE" sz="2400" dirty="0" err="1"/>
              <a:t>seem</a:t>
            </a:r>
            <a:r>
              <a:rPr lang="de-DE" sz="2400" dirty="0"/>
              <a:t> </a:t>
            </a:r>
            <a:r>
              <a:rPr lang="de-DE" sz="2400" dirty="0" err="1"/>
              <a:t>to</a:t>
            </a:r>
            <a:r>
              <a:rPr lang="de-DE" sz="2400" dirty="0"/>
              <a:t> </a:t>
            </a:r>
            <a:r>
              <a:rPr lang="de-DE" sz="2400" dirty="0" err="1"/>
              <a:t>have</a:t>
            </a:r>
            <a:r>
              <a:rPr lang="de-DE" sz="2400" dirty="0"/>
              <a:t> </a:t>
            </a:r>
            <a:r>
              <a:rPr lang="de-DE" sz="2400" dirty="0" err="1"/>
              <a:t>no</a:t>
            </a:r>
            <a:r>
              <a:rPr lang="de-DE" sz="2400" dirty="0"/>
              <a:t> </a:t>
            </a:r>
            <a:r>
              <a:rPr lang="de-DE" sz="2400" dirty="0" err="1"/>
              <a:t>content</a:t>
            </a:r>
            <a:r>
              <a:rPr lang="de-DE" sz="2400" dirty="0"/>
              <a:t>.</a:t>
            </a:r>
            <a:br>
              <a:rPr lang="de-DE" sz="2400" dirty="0"/>
            </a:br>
            <a:r>
              <a:rPr lang="de-DE" sz="2400" dirty="0"/>
              <a:t>Check </a:t>
            </a:r>
            <a:r>
              <a:rPr lang="de-DE" sz="2400" dirty="0" err="1"/>
              <a:t>your</a:t>
            </a:r>
            <a:r>
              <a:rPr lang="de-DE" sz="2400" dirty="0"/>
              <a:t> </a:t>
            </a:r>
            <a:r>
              <a:rPr lang="de-DE" sz="2400" dirty="0" err="1"/>
              <a:t>simulation</a:t>
            </a:r>
            <a:r>
              <a:rPr lang="de-DE" sz="2400" dirty="0"/>
              <a:t> </a:t>
            </a:r>
            <a:r>
              <a:rPr lang="de-DE" sz="2400" dirty="0" err="1"/>
              <a:t>settings</a:t>
            </a:r>
            <a:r>
              <a:rPr lang="de-DE" sz="2400" dirty="0"/>
              <a:t>: </a:t>
            </a:r>
            <a:r>
              <a:rPr lang="de-DE" sz="2400" dirty="0" err="1"/>
              <a:t>can</a:t>
            </a:r>
            <a:r>
              <a:rPr lang="de-DE" sz="2400" dirty="0"/>
              <a:t> </a:t>
            </a:r>
            <a:r>
              <a:rPr lang="de-DE" sz="2400" dirty="0" err="1"/>
              <a:t>particles</a:t>
            </a:r>
            <a:r>
              <a:rPr lang="de-DE" sz="2400" dirty="0"/>
              <a:t> </a:t>
            </a:r>
            <a:r>
              <a:rPr lang="de-DE" sz="2400" dirty="0" err="1"/>
              <a:t>be</a:t>
            </a:r>
            <a:r>
              <a:rPr lang="de-DE" sz="2400" dirty="0"/>
              <a:t> </a:t>
            </a:r>
            <a:r>
              <a:rPr lang="de-DE" sz="2400" dirty="0" err="1"/>
              <a:t>stopped</a:t>
            </a:r>
            <a:r>
              <a:rPr lang="de-DE" sz="2400" dirty="0"/>
              <a:t> </a:t>
            </a:r>
            <a:r>
              <a:rPr lang="de-DE" sz="2400" dirty="0" err="1"/>
              <a:t>within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smtClean="0"/>
              <a:t>medium </a:t>
            </a:r>
            <a:r>
              <a:rPr lang="de-DE" sz="2400" dirty="0" err="1" smtClean="0"/>
              <a:t>or</a:t>
            </a:r>
            <a:r>
              <a:rPr lang="de-DE" sz="2400" dirty="0" smtClean="0"/>
              <a:t> </a:t>
            </a:r>
            <a:r>
              <a:rPr lang="de-DE" sz="2400" dirty="0" err="1"/>
              <a:t>can</a:t>
            </a:r>
            <a:r>
              <a:rPr lang="de-DE" sz="2400" dirty="0"/>
              <a:t> </a:t>
            </a:r>
            <a:r>
              <a:rPr lang="de-DE" sz="2400" dirty="0" err="1"/>
              <a:t>they</a:t>
            </a:r>
            <a:r>
              <a:rPr lang="de-DE" sz="2400" dirty="0"/>
              <a:t> </a:t>
            </a:r>
            <a:r>
              <a:rPr lang="de-DE" sz="2400" dirty="0" err="1"/>
              <a:t>leave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smtClean="0"/>
              <a:t>medium </a:t>
            </a:r>
            <a:r>
              <a:rPr lang="de-DE" sz="2400" dirty="0" err="1" smtClean="0"/>
              <a:t>without</a:t>
            </a:r>
            <a:r>
              <a:rPr lang="de-DE" sz="2400" dirty="0" smtClean="0"/>
              <a:t> </a:t>
            </a:r>
            <a:r>
              <a:rPr lang="de-DE" sz="2400" dirty="0" err="1"/>
              <a:t>being</a:t>
            </a:r>
            <a:r>
              <a:rPr lang="de-DE" sz="2400" dirty="0"/>
              <a:t> </a:t>
            </a:r>
            <a:r>
              <a:rPr lang="de-DE" sz="2400" dirty="0" err="1"/>
              <a:t>detected</a:t>
            </a:r>
            <a:r>
              <a:rPr lang="de-DE" sz="2400" dirty="0"/>
              <a:t>?</a:t>
            </a:r>
          </a:p>
        </p:txBody>
      </p:sp>
      <p:sp>
        <p:nvSpPr>
          <p:cNvPr id="12" name="Inhaltsplatzhalter 11"/>
          <p:cNvSpPr>
            <a:spLocks noGrp="1"/>
          </p:cNvSpPr>
          <p:nvPr>
            <p:ph idx="18"/>
          </p:nvPr>
        </p:nvSpPr>
        <p:spPr>
          <a:xfrm>
            <a:off x="720000" y="6200441"/>
            <a:ext cx="7664410" cy="540927"/>
          </a:xfrm>
        </p:spPr>
        <p:txBody>
          <a:bodyPr>
            <a:normAutofit/>
          </a:bodyPr>
          <a:lstStyle/>
          <a:p>
            <a:r>
              <a:rPr lang="de-DE" dirty="0" err="1"/>
              <a:t>Example</a:t>
            </a:r>
            <a:r>
              <a:rPr lang="de-DE" dirty="0"/>
              <a:t>: </a:t>
            </a:r>
            <a:r>
              <a:rPr lang="de-DE" dirty="0" err="1"/>
              <a:t>electron</a:t>
            </a:r>
            <a:r>
              <a:rPr lang="de-DE" dirty="0"/>
              <a:t> </a:t>
            </a:r>
            <a:r>
              <a:rPr lang="de-DE" dirty="0" err="1"/>
              <a:t>source</a:t>
            </a:r>
            <a:r>
              <a:rPr lang="de-DE" dirty="0"/>
              <a:t> (100 </a:t>
            </a:r>
            <a:r>
              <a:rPr lang="de-DE" dirty="0" err="1"/>
              <a:t>keV</a:t>
            </a:r>
            <a:r>
              <a:rPr lang="de-DE" dirty="0"/>
              <a:t>) </a:t>
            </a:r>
            <a:r>
              <a:rPr lang="de-DE" dirty="0" err="1"/>
              <a:t>within</a:t>
            </a:r>
            <a:r>
              <a:rPr lang="de-DE" dirty="0"/>
              <a:t> a </a:t>
            </a:r>
            <a:r>
              <a:rPr lang="de-DE" dirty="0" err="1"/>
              <a:t>cylindrical</a:t>
            </a:r>
            <a:r>
              <a:rPr lang="de-DE" dirty="0"/>
              <a:t> </a:t>
            </a:r>
            <a:r>
              <a:rPr lang="de-DE" dirty="0" smtClean="0"/>
              <a:t>medium </a:t>
            </a:r>
            <a:r>
              <a:rPr lang="de-DE" dirty="0"/>
              <a:t>(Air), </a:t>
            </a:r>
            <a:r>
              <a:rPr lang="de-DE" dirty="0" err="1"/>
              <a:t>magnetic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in </a:t>
            </a:r>
            <a:r>
              <a:rPr lang="de-DE" dirty="0" err="1"/>
              <a:t>z</a:t>
            </a:r>
            <a:r>
              <a:rPr lang="de-DE" dirty="0"/>
              <a:t> </a:t>
            </a:r>
            <a:r>
              <a:rPr lang="de-DE" dirty="0" err="1"/>
              <a:t>direction</a:t>
            </a:r>
            <a:r>
              <a:rPr lang="de-DE" dirty="0"/>
              <a:t> (0.3 T). The </a:t>
            </a:r>
            <a:r>
              <a:rPr lang="de-DE" dirty="0" err="1"/>
              <a:t>electrons</a:t>
            </a:r>
            <a:r>
              <a:rPr lang="de-DE" dirty="0"/>
              <a:t> </a:t>
            </a:r>
            <a:r>
              <a:rPr lang="de-DE" dirty="0" err="1"/>
              <a:t>can‘t</a:t>
            </a:r>
            <a:r>
              <a:rPr lang="de-DE" dirty="0"/>
              <a:t> </a:t>
            </a:r>
            <a:r>
              <a:rPr lang="de-DE" dirty="0" err="1"/>
              <a:t>even</a:t>
            </a:r>
            <a:r>
              <a:rPr lang="de-DE" dirty="0"/>
              <a:t> </a:t>
            </a:r>
            <a:r>
              <a:rPr lang="de-DE" dirty="0" err="1"/>
              <a:t>enter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medium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deviation</a:t>
            </a:r>
            <a:r>
              <a:rPr lang="de-DE" dirty="0"/>
              <a:t> </a:t>
            </a:r>
            <a:r>
              <a:rPr lang="de-DE" dirty="0" err="1"/>
              <a:t>caused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presence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magentic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.</a:t>
            </a:r>
          </a:p>
        </p:txBody>
      </p:sp>
      <p:pic>
        <p:nvPicPr>
          <p:cNvPr id="16" name="Bildplatzhalter 15" descr="view_0_90_0.eps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751709" y="3392958"/>
            <a:ext cx="3600450" cy="2700338"/>
          </a:xfrm>
        </p:spPr>
      </p:pic>
      <p:pic>
        <p:nvPicPr>
          <p:cNvPr id="17" name="Bildplatzhalter 16" descr="view_30_30_0.eps"/>
          <p:cNvPicPr>
            <a:picLocks noGrp="1" noChangeAspect="1"/>
          </p:cNvPicPr>
          <p:nvPr>
            <p:ph type="pic" sz="quarter" idx="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4783959" y="3392958"/>
            <a:ext cx="3600450" cy="2700338"/>
          </a:xfrm>
        </p:spPr>
      </p:pic>
      <p:sp>
        <p:nvSpPr>
          <p:cNvPr id="7" name="Inhaltsplatzhalter 5"/>
          <p:cNvSpPr txBox="1">
            <a:spLocks/>
          </p:cNvSpPr>
          <p:nvPr/>
        </p:nvSpPr>
        <p:spPr>
          <a:xfrm>
            <a:off x="742129" y="1916832"/>
            <a:ext cx="7944671" cy="4209331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B82"/>
              </a:buClr>
            </a:pPr>
            <a:endParaRPr lang="de-DE"/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728682" y="260648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/>
              <a:t>troubleshooting</a:t>
            </a:r>
          </a:p>
        </p:txBody>
      </p:sp>
    </p:spTree>
    <p:extLst>
      <p:ext uri="{BB962C8B-B14F-4D97-AF65-F5344CB8AC3E}">
        <p14:creationId xmlns:p14="http://schemas.microsoft.com/office/powerpoint/2010/main" val="211487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2</a:t>
            </a:fld>
            <a:endParaRPr lang="de-DE" dirty="0"/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327025" y="1416050"/>
            <a:ext cx="8616950" cy="3751263"/>
          </a:xfrm>
          <a:prstGeom prst="rect">
            <a:avLst/>
          </a:prstGeom>
          <a:solidFill>
            <a:srgbClr val="72BFC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1313" indent="-336550"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endParaRPr lang="en-US" sz="2800" b="1" i="1">
              <a:cs typeface="Arial" charset="0"/>
            </a:endParaRPr>
          </a:p>
          <a:p>
            <a:pPr algn="ctr">
              <a:buFont typeface="Arial" charset="0"/>
              <a:buChar char="-"/>
            </a:pPr>
            <a:r>
              <a:rPr lang="en-US" sz="2800" b="1" i="1">
                <a:cs typeface="Arial" charset="0"/>
              </a:rPr>
              <a:t>Long is the way of theory, </a:t>
            </a:r>
          </a:p>
          <a:p>
            <a:pPr algn="ctr">
              <a:buClrTx/>
              <a:buFontTx/>
              <a:buNone/>
            </a:pPr>
            <a:endParaRPr lang="en-US" sz="2800" b="1" i="1">
              <a:cs typeface="Arial" charset="0"/>
            </a:endParaRPr>
          </a:p>
          <a:p>
            <a:pPr algn="ctr">
              <a:buClrTx/>
              <a:buFontTx/>
              <a:buNone/>
            </a:pPr>
            <a:r>
              <a:rPr lang="en-US" sz="2800" b="1" i="1">
                <a:cs typeface="Arial" charset="0"/>
              </a:rPr>
              <a:t>short and effective by examples</a:t>
            </a:r>
            <a:r>
              <a:rPr lang="en-US" sz="2800" b="1">
                <a:cs typeface="Arial" charset="0"/>
              </a:rPr>
              <a:t> –</a:t>
            </a:r>
            <a:br>
              <a:rPr lang="en-US" sz="2800" b="1">
                <a:cs typeface="Arial" charset="0"/>
              </a:rPr>
            </a:br>
            <a:r>
              <a:rPr lang="en-US" sz="2800" b="1">
                <a:cs typeface="Arial" charset="0"/>
              </a:rPr>
              <a:t/>
            </a:r>
            <a:br>
              <a:rPr lang="en-US" sz="2800" b="1">
                <a:cs typeface="Arial" charset="0"/>
              </a:rPr>
            </a:br>
            <a:endParaRPr lang="en-US" sz="2800" b="1">
              <a:cs typeface="Arial" charset="0"/>
            </a:endParaRPr>
          </a:p>
          <a:p>
            <a:pPr algn="ctr">
              <a:buClrTx/>
              <a:buFontTx/>
              <a:buNone/>
            </a:pPr>
            <a:r>
              <a:rPr lang="en-US">
                <a:cs typeface="Arial" charset="0"/>
              </a:rPr>
              <a:t>(Lucius Annaeus </a:t>
            </a:r>
            <a:r>
              <a:rPr lang="en-US" u="sng">
                <a:cs typeface="Arial" charset="0"/>
              </a:rPr>
              <a:t>Seneca</a:t>
            </a:r>
            <a:r>
              <a:rPr lang="en-US">
                <a:cs typeface="Arial" charset="0"/>
              </a:rPr>
              <a:t> (the Younger), </a:t>
            </a:r>
          </a:p>
          <a:p>
            <a:pPr algn="ctr">
              <a:buClrTx/>
              <a:buFontTx/>
              <a:buNone/>
            </a:pPr>
            <a:r>
              <a:rPr lang="en-US">
                <a:cs typeface="Arial" charset="0"/>
              </a:rPr>
              <a:t>Epistulae morales)</a:t>
            </a:r>
          </a:p>
          <a:p>
            <a:pPr algn="ctr">
              <a:buClrTx/>
              <a:buFontTx/>
              <a:buNone/>
            </a:pP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937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3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MR-PET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 algn="ctr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Introduces to the </a:t>
            </a:r>
            <a:r>
              <a:rPr lang="en-GB" i="1" dirty="0" smtClean="0"/>
              <a:t>basic physical effects </a:t>
            </a:r>
            <a:r>
              <a:rPr lang="en-GB" dirty="0" smtClean="0"/>
              <a:t>in</a:t>
            </a:r>
            <a:br>
              <a:rPr lang="en-GB" dirty="0" smtClean="0"/>
            </a:br>
            <a:r>
              <a:rPr lang="en-GB" dirty="0" smtClean="0">
                <a:solidFill>
                  <a:srgbClr val="FF0000"/>
                </a:solidFill>
              </a:rPr>
              <a:t>MR-PET </a:t>
            </a:r>
            <a:r>
              <a:rPr lang="en-GB" dirty="0" smtClean="0"/>
              <a:t>hybrid imaging</a:t>
            </a:r>
            <a:br>
              <a:rPr lang="en-GB" dirty="0" smtClean="0"/>
            </a:br>
            <a:endParaRPr lang="en-GB" dirty="0" smtClean="0"/>
          </a:p>
          <a:p>
            <a:pPr marL="342900" indent="-342900" algn="ctr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Provides with </a:t>
            </a:r>
            <a:r>
              <a:rPr lang="en-GB" dirty="0" smtClean="0">
                <a:solidFill>
                  <a:srgbClr val="FF0000"/>
                </a:solidFill>
              </a:rPr>
              <a:t>GATE</a:t>
            </a:r>
            <a:r>
              <a:rPr lang="en-GB" dirty="0" smtClean="0"/>
              <a:t>-macros</a:t>
            </a:r>
            <a:br>
              <a:rPr lang="en-GB" dirty="0" smtClean="0"/>
            </a:br>
            <a:endParaRPr lang="en-GB" dirty="0" smtClean="0"/>
          </a:p>
          <a:p>
            <a:pPr marL="342900" indent="-342900" algn="ctr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Provides programme code for </a:t>
            </a:r>
            <a:r>
              <a:rPr lang="en-GB" dirty="0" smtClean="0">
                <a:solidFill>
                  <a:srgbClr val="FF0000"/>
                </a:solidFill>
              </a:rPr>
              <a:t>ROOT</a:t>
            </a:r>
            <a:r>
              <a:rPr lang="en-GB" dirty="0" smtClean="0"/>
              <a:t> to </a:t>
            </a:r>
            <a:br>
              <a:rPr lang="en-GB" dirty="0" smtClean="0"/>
            </a:br>
            <a:r>
              <a:rPr lang="en-GB" dirty="0" smtClean="0"/>
              <a:t>visualize basic behaviour of charged particles </a:t>
            </a:r>
          </a:p>
          <a:p>
            <a:pPr algn="ctr">
              <a:buClr>
                <a:srgbClr val="005B82"/>
              </a:buClr>
            </a:pPr>
            <a:r>
              <a:rPr lang="en-GB" dirty="0" smtClean="0"/>
              <a:t>in the magnetic field of a MR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8138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4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ion source</a:t>
            </a:r>
            <a:r>
              <a:rPr lang="de-DE" dirty="0" smtClean="0"/>
              <a:t> </a:t>
            </a:r>
            <a:r>
              <a:rPr lang="de-DE" dirty="0" err="1" smtClean="0"/>
              <a:t>emits</a:t>
            </a:r>
            <a:r>
              <a:rPr lang="de-DE" dirty="0" smtClean="0"/>
              <a:t> </a:t>
            </a:r>
            <a:r>
              <a:rPr lang="de-DE" dirty="0" err="1" smtClean="0"/>
              <a:t>charged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photons</a:t>
            </a:r>
            <a:endParaRPr lang="de-DE" dirty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particles</a:t>
            </a:r>
            <a:r>
              <a:rPr lang="de-DE" dirty="0" smtClean="0"/>
              <a:t> </a:t>
            </a:r>
            <a:r>
              <a:rPr lang="de-DE" dirty="0" err="1" smtClean="0"/>
              <a:t>interact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surounding</a:t>
            </a:r>
            <a:r>
              <a:rPr lang="de-DE" dirty="0" smtClean="0"/>
              <a:t> medium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 smtClean="0"/>
              <a:t>impact</a:t>
            </a:r>
            <a:r>
              <a:rPr lang="de-DE" dirty="0" smtClean="0"/>
              <a:t> </a:t>
            </a:r>
            <a:r>
              <a:rPr lang="de-DE" dirty="0" err="1" smtClean="0"/>
              <a:t>ionisation</a:t>
            </a:r>
            <a:r>
              <a:rPr lang="de-DE" dirty="0" smtClean="0"/>
              <a:t>, </a:t>
            </a:r>
            <a:r>
              <a:rPr lang="de-DE" dirty="0" err="1" smtClean="0"/>
              <a:t>compton</a:t>
            </a:r>
            <a:r>
              <a:rPr lang="de-DE" dirty="0" smtClean="0"/>
              <a:t> </a:t>
            </a:r>
            <a:r>
              <a:rPr lang="de-DE" dirty="0" err="1" smtClean="0"/>
              <a:t>scattering</a:t>
            </a:r>
            <a:r>
              <a:rPr lang="de-DE" dirty="0" smtClean="0"/>
              <a:t>, annihilation of positrons with electrons...)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smtClean="0"/>
              <a:t>additional </a:t>
            </a:r>
            <a:r>
              <a:rPr lang="de-DE" dirty="0" err="1" smtClean="0"/>
              <a:t>deviation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r>
              <a:rPr lang="de-DE" dirty="0" smtClean="0"/>
              <a:t> (B</a:t>
            </a:r>
            <a:r>
              <a:rPr lang="de-DE" baseline="-25000" dirty="0" smtClean="0"/>
              <a:t>0</a:t>
            </a:r>
            <a:r>
              <a:rPr lang="de-DE" dirty="0" smtClean="0"/>
              <a:t>)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detection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particles</a:t>
            </a:r>
            <a:r>
              <a:rPr lang="de-DE" dirty="0" smtClean="0"/>
              <a:t> in </a:t>
            </a:r>
            <a:r>
              <a:rPr lang="de-DE" dirty="0" err="1" smtClean="0"/>
              <a:t>surrounding</a:t>
            </a:r>
            <a:r>
              <a:rPr lang="de-DE" dirty="0" smtClean="0"/>
              <a:t> medium</a:t>
            </a:r>
          </a:p>
          <a:p>
            <a:pPr>
              <a:buClr>
                <a:srgbClr val="005B82"/>
              </a:buClr>
            </a:pPr>
            <a:endParaRPr lang="de-DE" dirty="0"/>
          </a:p>
        </p:txBody>
      </p:sp>
      <p:sp>
        <p:nvSpPr>
          <p:cNvPr id="7" name="Titel 4"/>
          <p:cNvSpPr txBox="1">
            <a:spLocks/>
          </p:cNvSpPr>
          <p:nvPr/>
        </p:nvSpPr>
        <p:spPr>
          <a:xfrm>
            <a:off x="728682" y="1156475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 dirty="0" smtClean="0"/>
              <a:t>general setup of the MR-PET module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6722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5</a:t>
            </a:fld>
            <a:endParaRPr lang="de-DE" dirty="0"/>
          </a:p>
        </p:txBody>
      </p:sp>
      <p:sp>
        <p:nvSpPr>
          <p:cNvPr id="7" name="AutoShape 1"/>
          <p:cNvSpPr>
            <a:spLocks noChangeArrowheads="1"/>
          </p:cNvSpPr>
          <p:nvPr/>
        </p:nvSpPr>
        <p:spPr bwMode="auto">
          <a:xfrm flipH="1" flipV="1">
            <a:off x="1460500" y="2168204"/>
            <a:ext cx="3467100" cy="3365500"/>
          </a:xfrm>
          <a:prstGeom prst="cube">
            <a:avLst>
              <a:gd name="adj" fmla="val 25000"/>
            </a:avLst>
          </a:prstGeom>
          <a:solidFill>
            <a:schemeClr val="accent6">
              <a:lumMod val="85000"/>
              <a:alpha val="67000"/>
            </a:schemeClr>
          </a:solidFill>
          <a:ln w="28440">
            <a:solidFill>
              <a:srgbClr val="000000">
                <a:alpha val="48000"/>
              </a:srgbClr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5930900" y="2136553"/>
            <a:ext cx="2654300" cy="2501900"/>
          </a:xfrm>
          <a:prstGeom prst="rect">
            <a:avLst/>
          </a:prstGeom>
          <a:noFill/>
          <a:ln w="3816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5930900" y="3387503"/>
            <a:ext cx="2654300" cy="1588"/>
          </a:xfrm>
          <a:prstGeom prst="line">
            <a:avLst/>
          </a:prstGeom>
          <a:noFill/>
          <a:ln w="12600">
            <a:solidFill>
              <a:srgbClr val="0000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7289800" y="2174653"/>
            <a:ext cx="19050" cy="2425700"/>
          </a:xfrm>
          <a:prstGeom prst="line">
            <a:avLst/>
          </a:prstGeom>
          <a:noFill/>
          <a:ln w="12600">
            <a:solidFill>
              <a:srgbClr val="0000FF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7213600" y="3292253"/>
            <a:ext cx="165100" cy="177800"/>
          </a:xfrm>
          <a:prstGeom prst="ellipse">
            <a:avLst/>
          </a:prstGeom>
          <a:noFill/>
          <a:ln w="1908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320756" y="4879753"/>
            <a:ext cx="1965074" cy="925511"/>
          </a:xfrm>
          <a:prstGeom prst="rect">
            <a:avLst/>
          </a:prstGeom>
          <a:solidFill>
            <a:srgbClr val="E7E7E7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en-GB" sz="1800" b="1">
                <a:solidFill>
                  <a:srgbClr val="FF0000"/>
                </a:solidFill>
              </a:rPr>
              <a:t>p</a:t>
            </a:r>
            <a:r>
              <a:rPr lang="en-GB" sz="1800" b="1">
                <a:solidFill>
                  <a:srgbClr val="FF0000"/>
                </a:solidFill>
              </a:rPr>
              <a:t>oint-like</a:t>
            </a:r>
          </a:p>
          <a:p>
            <a:pPr algn="ctr">
              <a:buClrTx/>
              <a:buFontTx/>
              <a:buNone/>
            </a:pPr>
            <a:r>
              <a:rPr lang="en-GB" sz="1800" b="1">
                <a:solidFill>
                  <a:srgbClr val="FF0000"/>
                </a:solidFill>
              </a:rPr>
              <a:t>source</a:t>
            </a:r>
            <a:r>
              <a:rPr lang="en-GB" sz="1800" b="1">
                <a:solidFill>
                  <a:srgbClr val="000090"/>
                </a:solidFill>
              </a:rPr>
              <a:t> at center</a:t>
            </a:r>
          </a:p>
          <a:p>
            <a:pPr algn="ctr">
              <a:buClrTx/>
              <a:buFontTx/>
              <a:buNone/>
            </a:pPr>
            <a:r>
              <a:rPr lang="en-GB" sz="1800" b="1">
                <a:solidFill>
                  <a:srgbClr val="000090"/>
                </a:solidFill>
              </a:rPr>
              <a:t>(x = y = z = 0)</a:t>
            </a:r>
          </a:p>
        </p:txBody>
      </p:sp>
      <p:sp>
        <p:nvSpPr>
          <p:cNvPr id="32" name="Rechteck 31"/>
          <p:cNvSpPr/>
          <p:nvPr/>
        </p:nvSpPr>
        <p:spPr>
          <a:xfrm>
            <a:off x="2322000" y="2177304"/>
            <a:ext cx="2606700" cy="2498001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AutoShape 1"/>
          <p:cNvSpPr>
            <a:spLocks noChangeArrowheads="1"/>
          </p:cNvSpPr>
          <p:nvPr/>
        </p:nvSpPr>
        <p:spPr bwMode="auto">
          <a:xfrm>
            <a:off x="1461600" y="2166504"/>
            <a:ext cx="3467100" cy="3365500"/>
          </a:xfrm>
          <a:prstGeom prst="cube">
            <a:avLst>
              <a:gd name="adj" fmla="val 25000"/>
            </a:avLst>
          </a:prstGeom>
          <a:noFill/>
          <a:ln w="28440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grpSp>
        <p:nvGrpSpPr>
          <p:cNvPr id="40" name="Gruppierung 39"/>
          <p:cNvGrpSpPr/>
          <p:nvPr/>
        </p:nvGrpSpPr>
        <p:grpSpPr>
          <a:xfrm>
            <a:off x="1835696" y="2548104"/>
            <a:ext cx="2736304" cy="2525400"/>
            <a:chOff x="1835696" y="2196000"/>
            <a:chExt cx="2736304" cy="2525400"/>
          </a:xfrm>
          <a:effectLst/>
        </p:grpSpPr>
        <p:cxnSp>
          <p:nvCxnSpPr>
            <p:cNvPr id="35" name="Gerade Verbindung 34"/>
            <p:cNvCxnSpPr/>
            <p:nvPr/>
          </p:nvCxnSpPr>
          <p:spPr>
            <a:xfrm>
              <a:off x="3225600" y="2196000"/>
              <a:ext cx="0" cy="2525400"/>
            </a:xfrm>
            <a:prstGeom prst="line">
              <a:avLst/>
            </a:prstGeom>
            <a:ln w="12700">
              <a:solidFill>
                <a:srgbClr val="0000FF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 flipH="1">
              <a:off x="1835696" y="3510000"/>
              <a:ext cx="2736304" cy="0"/>
            </a:xfrm>
            <a:prstGeom prst="line">
              <a:avLst/>
            </a:prstGeom>
            <a:ln w="12700">
              <a:solidFill>
                <a:srgbClr val="0000FF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 flipV="1">
              <a:off x="2774463" y="3117600"/>
              <a:ext cx="850887" cy="856699"/>
            </a:xfrm>
            <a:prstGeom prst="line">
              <a:avLst/>
            </a:prstGeom>
            <a:ln w="12700">
              <a:solidFill>
                <a:srgbClr val="0000FF"/>
              </a:solidFill>
              <a:prstDash val="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ierung 41"/>
          <p:cNvGrpSpPr/>
          <p:nvPr/>
        </p:nvGrpSpPr>
        <p:grpSpPr>
          <a:xfrm>
            <a:off x="2915816" y="3142104"/>
            <a:ext cx="1044368" cy="1175592"/>
            <a:chOff x="2915816" y="2780929"/>
            <a:chExt cx="1044368" cy="1175592"/>
          </a:xfrm>
        </p:grpSpPr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3563888" y="3471770"/>
              <a:ext cx="322822" cy="340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sz="1600" b="1">
                  <a:solidFill>
                    <a:srgbClr val="005B82"/>
                  </a:solidFill>
                </a:rPr>
                <a:t>X</a:t>
              </a:r>
            </a:p>
          </p:txBody>
        </p:sp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2968763" y="3615786"/>
              <a:ext cx="307093" cy="340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sz="1600" b="1">
                  <a:solidFill>
                    <a:srgbClr val="005B82"/>
                  </a:solidFill>
                </a:rPr>
                <a:t>Z</a:t>
              </a: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2940210" y="2823698"/>
              <a:ext cx="335646" cy="340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5146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9718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4290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886200" indent="-228600"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 sz="2400">
                  <a:solidFill>
                    <a:srgbClr val="00000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>
                <a:buClrTx/>
                <a:buFontTx/>
                <a:buNone/>
              </a:pPr>
              <a:r>
                <a:rPr lang="de-DE" sz="1600" b="1">
                  <a:solidFill>
                    <a:srgbClr val="005B82"/>
                  </a:solidFill>
                </a:rPr>
                <a:t>Y</a:t>
              </a:r>
            </a:p>
          </p:txBody>
        </p:sp>
        <p:cxnSp>
          <p:nvCxnSpPr>
            <p:cNvPr id="28" name="Gerade Verbindung mit Pfeil 27"/>
            <p:cNvCxnSpPr/>
            <p:nvPr/>
          </p:nvCxnSpPr>
          <p:spPr>
            <a:xfrm>
              <a:off x="3240104" y="3499169"/>
              <a:ext cx="720080" cy="0"/>
            </a:xfrm>
            <a:prstGeom prst="straightConnector1">
              <a:avLst/>
            </a:prstGeom>
            <a:ln>
              <a:solidFill>
                <a:srgbClr val="005B82"/>
              </a:solidFill>
              <a:tailEnd type="arrow"/>
            </a:ln>
            <a:effectLst>
              <a:outerShdw blurRad="40005" dist="19939" dir="5400000" algn="tl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28"/>
            <p:cNvCxnSpPr/>
            <p:nvPr/>
          </p:nvCxnSpPr>
          <p:spPr>
            <a:xfrm rot="16200000">
              <a:off x="2869304" y="3140969"/>
              <a:ext cx="720080" cy="0"/>
            </a:xfrm>
            <a:prstGeom prst="straightConnector1">
              <a:avLst/>
            </a:prstGeom>
            <a:ln>
              <a:solidFill>
                <a:srgbClr val="005B82"/>
              </a:solidFill>
              <a:tailEnd type="arrow"/>
            </a:ln>
            <a:effectLst>
              <a:outerShdw blurRad="40005" dist="19939" dir="5400000" algn="tl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mit Pfeil 30"/>
            <p:cNvCxnSpPr/>
            <p:nvPr/>
          </p:nvCxnSpPr>
          <p:spPr>
            <a:xfrm flipH="1">
              <a:off x="2915816" y="3499169"/>
              <a:ext cx="324288" cy="313336"/>
            </a:xfrm>
            <a:prstGeom prst="straightConnector1">
              <a:avLst/>
            </a:prstGeom>
            <a:ln>
              <a:solidFill>
                <a:srgbClr val="005B8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el 4"/>
          <p:cNvSpPr>
            <a:spLocks noGrp="1"/>
          </p:cNvSpPr>
          <p:nvPr>
            <p:ph type="title"/>
          </p:nvPr>
        </p:nvSpPr>
        <p:spPr>
          <a:xfrm>
            <a:off x="728682" y="1156475"/>
            <a:ext cx="7488000" cy="576000"/>
          </a:xfrm>
        </p:spPr>
        <p:txBody>
          <a:bodyPr/>
          <a:lstStyle/>
          <a:p>
            <a:r>
              <a:rPr lang="de-DE" smtClean="0"/>
              <a:t>orientation of the coordinate system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6577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hteck 64"/>
          <p:cNvSpPr/>
          <p:nvPr/>
        </p:nvSpPr>
        <p:spPr>
          <a:xfrm>
            <a:off x="4716016" y="1838473"/>
            <a:ext cx="3298733" cy="28911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683568" y="1846411"/>
            <a:ext cx="3167062" cy="28797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6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shapes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surounding</a:t>
            </a:r>
            <a:r>
              <a:rPr lang="de-DE" dirty="0" smtClean="0"/>
              <a:t> medium</a:t>
            </a:r>
            <a:endParaRPr lang="de-DE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0" t="19969" r="14960" b="17032"/>
          <a:stretch>
            <a:fillRect/>
          </a:stretch>
        </p:blipFill>
        <p:spPr bwMode="auto">
          <a:xfrm>
            <a:off x="4716016" y="1846411"/>
            <a:ext cx="3167062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4960" t="19969" r="14960" b="1703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Inhaltsplatzhalter 5"/>
          <p:cNvSpPr txBox="1">
            <a:spLocks/>
          </p:cNvSpPr>
          <p:nvPr/>
        </p:nvSpPr>
        <p:spPr>
          <a:xfrm>
            <a:off x="683568" y="4797152"/>
            <a:ext cx="3744416" cy="1224136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rgbClr val="005B82"/>
                </a:solidFill>
              </a:rPr>
              <a:t>	    </a:t>
            </a:r>
            <a:r>
              <a:rPr lang="de-DE" sz="2000" dirty="0" err="1" smtClean="0">
                <a:solidFill>
                  <a:srgbClr val="005B82"/>
                </a:solidFill>
              </a:rPr>
              <a:t>cube</a:t>
            </a:r>
            <a:endParaRPr lang="de-DE" sz="2000" dirty="0" smtClean="0">
              <a:solidFill>
                <a:srgbClr val="005B82"/>
              </a:solidFill>
            </a:endParaRPr>
          </a:p>
          <a:p>
            <a:r>
              <a:rPr lang="de-DE" sz="2000" dirty="0" err="1" smtClean="0">
                <a:solidFill>
                  <a:srgbClr val="000000"/>
                </a:solidFill>
              </a:rPr>
              <a:t>particles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interact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immediately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within</a:t>
            </a:r>
            <a:r>
              <a:rPr lang="de-DE" sz="2000" dirty="0" smtClean="0">
                <a:solidFill>
                  <a:srgbClr val="000000"/>
                </a:solidFill>
              </a:rPr>
              <a:t> medium</a:t>
            </a:r>
          </a:p>
        </p:txBody>
      </p:sp>
      <p:sp>
        <p:nvSpPr>
          <p:cNvPr id="11" name="Inhaltsplatzhalter 5"/>
          <p:cNvSpPr txBox="1">
            <a:spLocks/>
          </p:cNvSpPr>
          <p:nvPr/>
        </p:nvSpPr>
        <p:spPr>
          <a:xfrm>
            <a:off x="4716016" y="4797152"/>
            <a:ext cx="3888432" cy="1728192"/>
          </a:xfrm>
          <a:prstGeom prst="rect">
            <a:avLst/>
          </a:prstGeom>
        </p:spPr>
        <p:txBody>
          <a:bodyPr vert="horz" lIns="0" tIns="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500"/>
              </a:spcAft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indent="-3429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itchFamily="2" charset="2"/>
              <a:buChar char="§"/>
              <a:defRPr lang="de-DE" sz="2000" kern="1200" baseline="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5B82"/>
              </a:buClr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dirty="0" smtClean="0">
                <a:solidFill>
                  <a:srgbClr val="005B82"/>
                </a:solidFill>
              </a:rPr>
              <a:t>	   </a:t>
            </a:r>
            <a:r>
              <a:rPr lang="de-DE" sz="2000" dirty="0" err="1" smtClean="0">
                <a:solidFill>
                  <a:srgbClr val="005B82"/>
                </a:solidFill>
              </a:rPr>
              <a:t>cylinder</a:t>
            </a:r>
            <a:endParaRPr lang="de-DE" sz="2000" dirty="0" smtClean="0">
              <a:solidFill>
                <a:srgbClr val="005B82"/>
              </a:solidFill>
            </a:endParaRPr>
          </a:p>
          <a:p>
            <a:r>
              <a:rPr lang="de-DE" sz="2000" dirty="0" err="1">
                <a:solidFill>
                  <a:srgbClr val="000000"/>
                </a:solidFill>
              </a:rPr>
              <a:t>initial</a:t>
            </a:r>
            <a:r>
              <a:rPr lang="de-DE" sz="2000" dirty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deviation</a:t>
            </a:r>
            <a:r>
              <a:rPr lang="de-DE" sz="2000" dirty="0" smtClean="0">
                <a:solidFill>
                  <a:srgbClr val="000000"/>
                </a:solidFill>
              </a:rPr>
              <a:t> due </a:t>
            </a:r>
            <a:r>
              <a:rPr lang="de-DE" sz="2000" dirty="0" err="1" smtClean="0">
                <a:solidFill>
                  <a:srgbClr val="000000"/>
                </a:solidFill>
              </a:rPr>
              <a:t>to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magnetic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field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visible</a:t>
            </a:r>
            <a:r>
              <a:rPr lang="de-DE" sz="2000" dirty="0" smtClean="0">
                <a:solidFill>
                  <a:srgbClr val="000000"/>
                </a:solidFill>
              </a:rPr>
              <a:t> (</a:t>
            </a:r>
            <a:r>
              <a:rPr lang="de-DE" sz="2000" dirty="0" err="1" smtClean="0">
                <a:solidFill>
                  <a:srgbClr val="000000"/>
                </a:solidFill>
              </a:rPr>
              <a:t>if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enabled</a:t>
            </a:r>
            <a:r>
              <a:rPr lang="de-DE" sz="2000" dirty="0" smtClean="0">
                <a:solidFill>
                  <a:srgbClr val="000000"/>
                </a:solidFill>
              </a:rPr>
              <a:t>), </a:t>
            </a:r>
            <a:r>
              <a:rPr lang="de-DE" sz="2000" dirty="0" err="1" smtClean="0">
                <a:solidFill>
                  <a:srgbClr val="000000"/>
                </a:solidFill>
              </a:rPr>
              <a:t>followed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by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interaction</a:t>
            </a:r>
            <a:r>
              <a:rPr lang="de-DE" sz="2000" dirty="0" smtClean="0">
                <a:solidFill>
                  <a:srgbClr val="000000"/>
                </a:solidFill>
              </a:rPr>
              <a:t> </a:t>
            </a:r>
            <a:r>
              <a:rPr lang="de-DE" sz="2000" dirty="0" err="1" smtClean="0">
                <a:solidFill>
                  <a:srgbClr val="000000"/>
                </a:solidFill>
              </a:rPr>
              <a:t>within</a:t>
            </a:r>
            <a:r>
              <a:rPr lang="de-DE" sz="2000" dirty="0" smtClean="0">
                <a:solidFill>
                  <a:srgbClr val="000000"/>
                </a:solidFill>
              </a:rPr>
              <a:t> medium</a:t>
            </a:r>
          </a:p>
        </p:txBody>
      </p:sp>
      <p:grpSp>
        <p:nvGrpSpPr>
          <p:cNvPr id="44" name="Gruppieren 43"/>
          <p:cNvGrpSpPr/>
          <p:nvPr/>
        </p:nvGrpSpPr>
        <p:grpSpPr>
          <a:xfrm>
            <a:off x="670868" y="1838474"/>
            <a:ext cx="3176588" cy="2879725"/>
            <a:chOff x="835968" y="1997224"/>
            <a:chExt cx="3176588" cy="2879725"/>
          </a:xfrm>
        </p:grpSpPr>
        <p:pic>
          <p:nvPicPr>
            <p:cNvPr id="2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937" b="84591" l="9935" r="88274">
                          <a14:foregroundMark x1="28664" y1="26101" x2="72313" y2="24528"/>
                          <a14:foregroundMark x1="78176" y1="24214" x2="78827" y2="80975"/>
                          <a14:foregroundMark x1="29967" y1="80818" x2="69707" y2="80346"/>
                          <a14:foregroundMark x1="20847" y1="21541" x2="21173" y2="81132"/>
                          <a14:foregroundMark x1="13518" y1="21698" x2="13192" y2="79403"/>
                          <a14:foregroundMark x1="16124" y1="17453" x2="21336" y2="18239"/>
                          <a14:foregroundMark x1="23616" y1="29874" x2="23290" y2="35849"/>
                          <a14:foregroundMark x1="24267" y1="29560" x2="23941" y2="35692"/>
                          <a14:backgroundMark x1="24756" y1="28931" x2="24919" y2="7877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78" t="14977" r="9978" b="14977"/>
            <a:stretch>
              <a:fillRect/>
            </a:stretch>
          </p:blipFill>
          <p:spPr bwMode="auto">
            <a:xfrm>
              <a:off x="835968" y="1997224"/>
              <a:ext cx="3176588" cy="28797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9978" t="14977" r="9978" b="14977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cxnSp>
          <p:nvCxnSpPr>
            <p:cNvPr id="41" name="Gerade Verbindung 40"/>
            <p:cNvCxnSpPr/>
            <p:nvPr/>
          </p:nvCxnSpPr>
          <p:spPr>
            <a:xfrm>
              <a:off x="3623718" y="2516905"/>
              <a:ext cx="0" cy="1735476"/>
            </a:xfrm>
            <a:prstGeom prst="line">
              <a:avLst/>
            </a:prstGeom>
            <a:ln w="12700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/>
          </p:nvCxnSpPr>
          <p:spPr>
            <a:xfrm>
              <a:off x="2024456" y="2325574"/>
              <a:ext cx="1599374" cy="201197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/>
          </p:nvCxnSpPr>
          <p:spPr>
            <a:xfrm>
              <a:off x="2827078" y="4153348"/>
              <a:ext cx="796752" cy="100229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/>
          </p:nvCxnSpPr>
          <p:spPr>
            <a:xfrm>
              <a:off x="1230214" y="2725281"/>
              <a:ext cx="0" cy="1735476"/>
            </a:xfrm>
            <a:prstGeom prst="line">
              <a:avLst/>
            </a:prstGeom>
            <a:ln w="12700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/>
          </p:nvCxnSpPr>
          <p:spPr>
            <a:xfrm>
              <a:off x="2830859" y="2921664"/>
              <a:ext cx="0" cy="1735476"/>
            </a:xfrm>
            <a:prstGeom prst="line">
              <a:avLst/>
            </a:prstGeom>
            <a:ln w="12700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/>
          </p:nvCxnSpPr>
          <p:spPr>
            <a:xfrm>
              <a:off x="1231597" y="2726873"/>
              <a:ext cx="1599374" cy="201197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/>
          </p:nvCxnSpPr>
          <p:spPr>
            <a:xfrm>
              <a:off x="1228618" y="4453562"/>
              <a:ext cx="1599374" cy="201197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/>
          </p:nvCxnSpPr>
          <p:spPr>
            <a:xfrm flipV="1">
              <a:off x="1233770" y="2325117"/>
              <a:ext cx="783933" cy="397890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 flipV="1">
              <a:off x="2827078" y="2528662"/>
              <a:ext cx="783933" cy="397890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/>
          </p:nvCxnSpPr>
          <p:spPr>
            <a:xfrm flipV="1">
              <a:off x="1239794" y="4046591"/>
              <a:ext cx="783933" cy="397890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/>
          </p:nvCxnSpPr>
          <p:spPr>
            <a:xfrm flipV="1">
              <a:off x="2837667" y="4255407"/>
              <a:ext cx="783933" cy="397890"/>
            </a:xfrm>
            <a:prstGeom prst="line">
              <a:avLst/>
            </a:prstGeom>
            <a:ln w="12700" cap="rnd" cmpd="sng">
              <a:solidFill>
                <a:srgbClr val="C9C132"/>
              </a:solidFill>
              <a:round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Ellipse 44"/>
          <p:cNvSpPr/>
          <p:nvPr/>
        </p:nvSpPr>
        <p:spPr>
          <a:xfrm rot="-1860000">
            <a:off x="5670211" y="3297659"/>
            <a:ext cx="350479" cy="400503"/>
          </a:xfrm>
          <a:prstGeom prst="ellipse">
            <a:avLst/>
          </a:prstGeom>
          <a:noFill/>
          <a:ln w="9525">
            <a:solidFill>
              <a:srgbClr val="C9C1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3" name="Rechteck 62"/>
          <p:cNvSpPr/>
          <p:nvPr/>
        </p:nvSpPr>
        <p:spPr>
          <a:xfrm>
            <a:off x="4715500" y="1849626"/>
            <a:ext cx="787390" cy="28797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Ellipse 46"/>
          <p:cNvSpPr/>
          <p:nvPr/>
        </p:nvSpPr>
        <p:spPr>
          <a:xfrm rot="-1860000">
            <a:off x="4972158" y="2504054"/>
            <a:ext cx="1743783" cy="1991123"/>
          </a:xfrm>
          <a:prstGeom prst="ellipse">
            <a:avLst/>
          </a:prstGeom>
          <a:noFill/>
          <a:ln w="9525">
            <a:solidFill>
              <a:srgbClr val="C9C1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Rechteck 63"/>
          <p:cNvSpPr/>
          <p:nvPr/>
        </p:nvSpPr>
        <p:spPr>
          <a:xfrm>
            <a:off x="7433310" y="1838473"/>
            <a:ext cx="449752" cy="28797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Ellipse 47"/>
          <p:cNvSpPr/>
          <p:nvPr/>
        </p:nvSpPr>
        <p:spPr>
          <a:xfrm rot="-1860000">
            <a:off x="5882748" y="2058284"/>
            <a:ext cx="1743783" cy="1991123"/>
          </a:xfrm>
          <a:prstGeom prst="ellipse">
            <a:avLst/>
          </a:prstGeom>
          <a:noFill/>
          <a:ln w="9525">
            <a:solidFill>
              <a:srgbClr val="C9C1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0759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7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Please</a:t>
            </a:r>
            <a:r>
              <a:rPr lang="de-DE" dirty="0" smtClean="0"/>
              <a:t> </a:t>
            </a:r>
            <a:r>
              <a:rPr lang="de-DE" dirty="0" err="1" smtClean="0"/>
              <a:t>note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42129" y="1916832"/>
            <a:ext cx="7821300" cy="4209331"/>
          </a:xfrm>
        </p:spPr>
        <p:txBody>
          <a:bodyPr>
            <a:normAutofit/>
          </a:bodyPr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Within </a:t>
            </a:r>
            <a:r>
              <a:rPr lang="en-GB" dirty="0" smtClean="0">
                <a:solidFill>
                  <a:srgbClr val="FF0000"/>
                </a:solidFill>
              </a:rPr>
              <a:t>GATE</a:t>
            </a:r>
            <a:r>
              <a:rPr lang="en-GB" dirty="0" smtClean="0"/>
              <a:t> ‚</a:t>
            </a:r>
            <a:r>
              <a:rPr lang="en-GB" dirty="0" smtClean="0">
                <a:solidFill>
                  <a:srgbClr val="0000FF"/>
                </a:solidFill>
              </a:rPr>
              <a:t>crystal</a:t>
            </a:r>
            <a:r>
              <a:rPr lang="en-GB" dirty="0" smtClean="0"/>
              <a:t>‘ </a:t>
            </a:r>
            <a:r>
              <a:rPr lang="en-GB" dirty="0" err="1" smtClean="0"/>
              <a:t>denomiates</a:t>
            </a:r>
            <a:r>
              <a:rPr lang="en-GB" dirty="0" smtClean="0"/>
              <a:t> the volume in which particles are </a:t>
            </a:r>
            <a:r>
              <a:rPr lang="en-GB" b="1" dirty="0" smtClean="0">
                <a:solidFill>
                  <a:srgbClr val="0000FF"/>
                </a:solidFill>
              </a:rPr>
              <a:t>detected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it does not have to be a crystal (like a scintillator)</a:t>
            </a:r>
            <a:br>
              <a:rPr lang="en-GB" dirty="0" smtClean="0"/>
            </a:br>
            <a:r>
              <a:rPr lang="en-GB" dirty="0" smtClean="0"/>
              <a:t>but consists of air, water or lung tissue, etc.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to prevent misunderstanding the ‘</a:t>
            </a:r>
            <a:r>
              <a:rPr lang="en-GB" dirty="0" smtClean="0">
                <a:solidFill>
                  <a:srgbClr val="0000FF"/>
                </a:solidFill>
              </a:rPr>
              <a:t>crystal’</a:t>
            </a:r>
            <a:r>
              <a:rPr lang="en-GB" dirty="0" smtClean="0"/>
              <a:t> is called ‚</a:t>
            </a:r>
            <a:r>
              <a:rPr lang="en-GB" b="1" dirty="0" smtClean="0"/>
              <a:t>medium</a:t>
            </a:r>
            <a:r>
              <a:rPr lang="en-GB" dirty="0" smtClean="0"/>
              <a:t>‘ in this macro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689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8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742129" y="1916832"/>
            <a:ext cx="4477943" cy="4209331"/>
          </a:xfrm>
        </p:spPr>
        <p:txBody>
          <a:bodyPr/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smtClean="0"/>
              <a:t>type</a:t>
            </a:r>
            <a:br>
              <a:rPr lang="de-DE" dirty="0" smtClean="0"/>
            </a:br>
            <a:r>
              <a:rPr lang="de-DE" dirty="0" smtClean="0"/>
              <a:t>„./config_starter_mac_70.csh“ in a terminal </a:t>
            </a:r>
            <a:r>
              <a:rPr lang="de-DE" dirty="0" err="1" smtClean="0"/>
              <a:t>window</a:t>
            </a:r>
            <a:endParaRPr lang="de-DE" dirty="0" smtClean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like</a:t>
            </a:r>
            <a:r>
              <a:rPr lang="de-DE" dirty="0" smtClean="0"/>
              <a:t>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type</a:t>
            </a:r>
            <a:r>
              <a:rPr lang="de-DE" dirty="0" smtClean="0"/>
              <a:t>, </a:t>
            </a:r>
            <a:r>
              <a:rPr lang="de-DE" dirty="0" err="1" smtClean="0"/>
              <a:t>source</a:t>
            </a:r>
            <a:r>
              <a:rPr lang="de-DE" dirty="0" smtClean="0"/>
              <a:t> </a:t>
            </a:r>
            <a:r>
              <a:rPr lang="de-DE" dirty="0" err="1" smtClean="0"/>
              <a:t>activity</a:t>
            </a:r>
            <a:r>
              <a:rPr lang="de-DE" dirty="0" smtClean="0"/>
              <a:t>, medium etc.</a:t>
            </a:r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/>
              <a:t>choose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view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visualisation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enabled</a:t>
            </a:r>
            <a:endParaRPr lang="de-DE" dirty="0" smtClean="0"/>
          </a:p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de-DE" dirty="0" err="1" smtClean="0"/>
              <a:t>generate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endParaRPr lang="de-DE" dirty="0"/>
          </a:p>
        </p:txBody>
      </p:sp>
      <p:sp>
        <p:nvSpPr>
          <p:cNvPr id="8" name="Titel 4"/>
          <p:cNvSpPr txBox="1">
            <a:spLocks/>
          </p:cNvSpPr>
          <p:nvPr/>
        </p:nvSpPr>
        <p:spPr>
          <a:xfrm>
            <a:off x="728682" y="1156475"/>
            <a:ext cx="7488000" cy="576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b="1" kern="1200" baseline="0">
                <a:solidFill>
                  <a:srgbClr val="005B82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interface</a:t>
            </a:r>
            <a:r>
              <a:rPr lang="de-DE" dirty="0"/>
              <a:t> (</a:t>
            </a:r>
            <a:r>
              <a:rPr lang="de-DE" dirty="0" smtClean="0"/>
              <a:t>Gate_v7.0 </a:t>
            </a:r>
            <a:r>
              <a:rPr lang="de-DE" dirty="0" err="1" smtClean="0"/>
              <a:t>or</a:t>
            </a:r>
            <a:r>
              <a:rPr lang="de-DE" dirty="0" smtClean="0"/>
              <a:t> 7.1)</a:t>
            </a:r>
            <a:endParaRPr lang="de-DE" dirty="0"/>
          </a:p>
        </p:txBody>
      </p:sp>
      <p:pic>
        <p:nvPicPr>
          <p:cNvPr id="11" name="Bild 10" descr="settings_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136" y="1916832"/>
            <a:ext cx="3788120" cy="365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7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9AEA1-3281-46F0-9EDB-48FF2E5FF267}" type="slidenum">
              <a:rPr lang="de-DE" smtClean="0"/>
              <a:t>9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interface</a:t>
            </a:r>
            <a:r>
              <a:rPr lang="de-DE" dirty="0"/>
              <a:t> (</a:t>
            </a:r>
            <a:r>
              <a:rPr lang="de-DE" dirty="0" smtClean="0"/>
              <a:t>Gate_v7.0 </a:t>
            </a:r>
            <a:r>
              <a:rPr lang="de-DE" dirty="0" err="1" smtClean="0"/>
              <a:t>or</a:t>
            </a:r>
            <a:r>
              <a:rPr lang="de-DE" dirty="0" smtClean="0"/>
              <a:t> 7.1)</a:t>
            </a:r>
            <a:endParaRPr lang="de-DE" dirty="0"/>
          </a:p>
        </p:txBody>
      </p:sp>
      <p:sp>
        <p:nvSpPr>
          <p:cNvPr id="8" name="Inhaltsplatzhalter 5"/>
          <p:cNvSpPr>
            <a:spLocks noGrp="1"/>
          </p:cNvSpPr>
          <p:nvPr>
            <p:ph idx="1"/>
          </p:nvPr>
        </p:nvSpPr>
        <p:spPr>
          <a:xfrm>
            <a:off x="742129" y="1916832"/>
            <a:ext cx="4477943" cy="4209331"/>
          </a:xfrm>
        </p:spPr>
        <p:txBody>
          <a:bodyPr/>
          <a:lstStyle/>
          <a:p>
            <a:pPr marL="342900" indent="-342900">
              <a:buClr>
                <a:srgbClr val="005B82"/>
              </a:buClr>
              <a:buFont typeface="Arial"/>
              <a:buChar char="•"/>
            </a:pPr>
            <a:r>
              <a:rPr lang="en-GB" dirty="0" smtClean="0"/>
              <a:t>take a look at the scene under different angles by changing (</a:t>
            </a:r>
            <a:r>
              <a:rPr lang="en-GB" dirty="0" err="1" smtClean="0"/>
              <a:t>ϑ,ϕ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9" name="AutoShape 1"/>
          <p:cNvSpPr>
            <a:spLocks noChangeArrowheads="1"/>
          </p:cNvSpPr>
          <p:nvPr/>
        </p:nvSpPr>
        <p:spPr bwMode="auto">
          <a:xfrm flipH="1" flipV="1">
            <a:off x="1187624" y="3404782"/>
            <a:ext cx="2847770" cy="2764320"/>
          </a:xfrm>
          <a:prstGeom prst="cube">
            <a:avLst>
              <a:gd name="adj" fmla="val 25000"/>
            </a:avLst>
          </a:prstGeom>
          <a:solidFill>
            <a:schemeClr val="accent6">
              <a:lumMod val="85000"/>
              <a:alpha val="67000"/>
            </a:schemeClr>
          </a:solidFill>
          <a:ln w="28440">
            <a:solidFill>
              <a:srgbClr val="005B82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hteck 14"/>
          <p:cNvSpPr/>
          <p:nvPr/>
        </p:nvSpPr>
        <p:spPr>
          <a:xfrm>
            <a:off x="1895234" y="3412257"/>
            <a:ext cx="2141064" cy="2051782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398703" y="5418173"/>
            <a:ext cx="516859" cy="54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sz="1600" b="1">
                <a:solidFill>
                  <a:srgbClr val="005B82"/>
                </a:solidFill>
              </a:rPr>
              <a:t>X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27584" y="5398790"/>
            <a:ext cx="491677" cy="54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sz="1600" b="1">
                <a:solidFill>
                  <a:srgbClr val="005B82"/>
                </a:solidFill>
              </a:rPr>
              <a:t>Z</a:t>
            </a: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1272732" y="3293350"/>
            <a:ext cx="537391" cy="545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buClrTx/>
              <a:buFontTx/>
              <a:buNone/>
            </a:pPr>
            <a:r>
              <a:rPr lang="de-DE" sz="1600" b="1">
                <a:solidFill>
                  <a:srgbClr val="005B82"/>
                </a:solidFill>
              </a:rPr>
              <a:t>Y</a:t>
            </a:r>
          </a:p>
        </p:txBody>
      </p:sp>
      <p:sp>
        <p:nvSpPr>
          <p:cNvPr id="30" name="Kreis 29"/>
          <p:cNvSpPr/>
          <p:nvPr/>
        </p:nvSpPr>
        <p:spPr>
          <a:xfrm>
            <a:off x="1418400" y="5191200"/>
            <a:ext cx="935750" cy="561451"/>
          </a:xfrm>
          <a:prstGeom prst="pie">
            <a:avLst>
              <a:gd name="adj1" fmla="val 0"/>
              <a:gd name="adj2" fmla="val 8107567"/>
            </a:avLst>
          </a:prstGeom>
          <a:noFill/>
          <a:ln>
            <a:solidFill>
              <a:srgbClr val="D125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cxnSp>
        <p:nvCxnSpPr>
          <p:cNvPr id="19" name="Gerade Verbindung mit Pfeil 18"/>
          <p:cNvCxnSpPr/>
          <p:nvPr/>
        </p:nvCxnSpPr>
        <p:spPr>
          <a:xfrm rot="21540000" flipH="1">
            <a:off x="1198800" y="5472000"/>
            <a:ext cx="698400" cy="673200"/>
          </a:xfrm>
          <a:prstGeom prst="straightConnector1">
            <a:avLst/>
          </a:prstGeom>
          <a:ln>
            <a:solidFill>
              <a:srgbClr val="005B8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Kreis 39"/>
          <p:cNvSpPr/>
          <p:nvPr/>
        </p:nvSpPr>
        <p:spPr>
          <a:xfrm rot="16200000">
            <a:off x="1353600" y="5004000"/>
            <a:ext cx="1061521" cy="935750"/>
          </a:xfrm>
          <a:prstGeom prst="pie">
            <a:avLst>
              <a:gd name="adj1" fmla="val 0"/>
              <a:gd name="adj2" fmla="val 5401332"/>
            </a:avLst>
          </a:prstGeom>
          <a:noFill/>
          <a:ln>
            <a:solidFill>
              <a:srgbClr val="D1251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2077602" y="5661402"/>
            <a:ext cx="434333" cy="719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D12516"/>
                </a:solidFill>
                <a:latin typeface="Arial"/>
                <a:cs typeface="Arial"/>
              </a:rPr>
              <a:t>ϑ</a:t>
            </a:r>
          </a:p>
        </p:txBody>
      </p:sp>
      <p:cxnSp>
        <p:nvCxnSpPr>
          <p:cNvPr id="17" name="Gerade Verbindung mit Pfeil 16"/>
          <p:cNvCxnSpPr/>
          <p:nvPr/>
        </p:nvCxnSpPr>
        <p:spPr>
          <a:xfrm>
            <a:off x="1890000" y="5479200"/>
            <a:ext cx="2138400" cy="680"/>
          </a:xfrm>
          <a:prstGeom prst="straightConnector1">
            <a:avLst/>
          </a:prstGeom>
          <a:ln>
            <a:solidFill>
              <a:srgbClr val="005B8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feld 40"/>
          <p:cNvSpPr txBox="1"/>
          <p:nvPr/>
        </p:nvSpPr>
        <p:spPr>
          <a:xfrm>
            <a:off x="2231210" y="4556614"/>
            <a:ext cx="572513" cy="7199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D12516"/>
                </a:solidFill>
                <a:latin typeface="Arial"/>
                <a:cs typeface="Arial"/>
              </a:rPr>
              <a:t>ϕ</a:t>
            </a:r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1879200" y="3403386"/>
            <a:ext cx="0" cy="2088000"/>
          </a:xfrm>
          <a:prstGeom prst="straightConnector1">
            <a:avLst/>
          </a:prstGeom>
          <a:ln>
            <a:solidFill>
              <a:srgbClr val="005B8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AutoShape 1"/>
          <p:cNvSpPr>
            <a:spLocks noChangeArrowheads="1"/>
          </p:cNvSpPr>
          <p:nvPr/>
        </p:nvSpPr>
        <p:spPr bwMode="auto">
          <a:xfrm>
            <a:off x="1187624" y="3403386"/>
            <a:ext cx="2847770" cy="2764320"/>
          </a:xfrm>
          <a:prstGeom prst="cube">
            <a:avLst>
              <a:gd name="adj" fmla="val 25000"/>
            </a:avLst>
          </a:prstGeom>
          <a:noFill/>
          <a:ln w="28440">
            <a:solidFill>
              <a:srgbClr val="00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grpSp>
        <p:nvGrpSpPr>
          <p:cNvPr id="23" name="Gruppierung 22"/>
          <p:cNvGrpSpPr/>
          <p:nvPr/>
        </p:nvGrpSpPr>
        <p:grpSpPr>
          <a:xfrm>
            <a:off x="2311200" y="5482800"/>
            <a:ext cx="72709" cy="53859"/>
            <a:chOff x="2320200" y="5490000"/>
            <a:chExt cx="48600" cy="36000"/>
          </a:xfrm>
        </p:grpSpPr>
        <p:cxnSp>
          <p:nvCxnSpPr>
            <p:cNvPr id="22" name="Gerade Verbindung 21"/>
            <p:cNvCxnSpPr/>
            <p:nvPr/>
          </p:nvCxnSpPr>
          <p:spPr>
            <a:xfrm flipH="1" flipV="1">
              <a:off x="2350800" y="5490000"/>
              <a:ext cx="18000" cy="36000"/>
            </a:xfrm>
            <a:prstGeom prst="line">
              <a:avLst/>
            </a:prstGeom>
            <a:ln w="9525" cmpd="sng">
              <a:solidFill>
                <a:srgbClr val="D1251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/>
          </p:nvCxnSpPr>
          <p:spPr>
            <a:xfrm rot="14400000" flipH="1" flipV="1">
              <a:off x="2329200" y="5490000"/>
              <a:ext cx="18000" cy="36000"/>
            </a:xfrm>
            <a:prstGeom prst="line">
              <a:avLst/>
            </a:prstGeom>
            <a:ln w="9525" cmpd="sng">
              <a:solidFill>
                <a:srgbClr val="D12516"/>
              </a:solidFill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uppierung 30"/>
          <p:cNvGrpSpPr/>
          <p:nvPr/>
        </p:nvGrpSpPr>
        <p:grpSpPr>
          <a:xfrm rot="10800000">
            <a:off x="2322000" y="5410800"/>
            <a:ext cx="72709" cy="53859"/>
            <a:chOff x="2320200" y="5490000"/>
            <a:chExt cx="48600" cy="36000"/>
          </a:xfrm>
        </p:grpSpPr>
        <p:cxnSp>
          <p:nvCxnSpPr>
            <p:cNvPr id="32" name="Gerade Verbindung 31"/>
            <p:cNvCxnSpPr/>
            <p:nvPr/>
          </p:nvCxnSpPr>
          <p:spPr>
            <a:xfrm flipH="1" flipV="1">
              <a:off x="2350800" y="5490000"/>
              <a:ext cx="18000" cy="36000"/>
            </a:xfrm>
            <a:prstGeom prst="line">
              <a:avLst/>
            </a:prstGeom>
            <a:ln w="9525" cmpd="sng">
              <a:solidFill>
                <a:srgbClr val="D1251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/>
          </p:nvCxnSpPr>
          <p:spPr>
            <a:xfrm rot="14400000" flipH="1" flipV="1">
              <a:off x="2329200" y="5490000"/>
              <a:ext cx="18000" cy="36000"/>
            </a:xfrm>
            <a:prstGeom prst="line">
              <a:avLst/>
            </a:prstGeom>
            <a:ln w="9525" cmpd="sng">
              <a:solidFill>
                <a:srgbClr val="D12516"/>
              </a:solidFill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Bild 26" descr="settings_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136" y="1916832"/>
            <a:ext cx="3788120" cy="365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56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Jülich">
      <a:dk1>
        <a:sysClr val="windowText" lastClr="000000"/>
      </a:dk1>
      <a:lt1>
        <a:sysClr val="window" lastClr="FFFFFF"/>
      </a:lt1>
      <a:dk2>
        <a:srgbClr val="005B82"/>
      </a:dk2>
      <a:lt2>
        <a:srgbClr val="EEECE1"/>
      </a:lt2>
      <a:accent1>
        <a:srgbClr val="002060"/>
      </a:accent1>
      <a:accent2>
        <a:srgbClr val="00007F"/>
      </a:accent2>
      <a:accent3>
        <a:srgbClr val="6565FF"/>
      </a:accent3>
      <a:accent4>
        <a:srgbClr val="9999FF"/>
      </a:accent4>
      <a:accent5>
        <a:srgbClr val="CBCBFF"/>
      </a:accent5>
      <a:accent6>
        <a:srgbClr val="FFFFFF"/>
      </a:accent6>
      <a:hlink>
        <a:srgbClr val="0000FF"/>
      </a:hlink>
      <a:folHlink>
        <a:srgbClr val="800080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fzj-praesentation.pptx</Template>
  <TotalTime>0</TotalTime>
  <Words>551</Words>
  <Application>Microsoft Macintosh PowerPoint</Application>
  <PresentationFormat>Bildschirmpräsentation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Larissa</vt:lpstr>
      <vt:lpstr>MR-PET</vt:lpstr>
      <vt:lpstr>PowerPoint-Präsentation</vt:lpstr>
      <vt:lpstr>MR-PET</vt:lpstr>
      <vt:lpstr>PowerPoint-Präsentation</vt:lpstr>
      <vt:lpstr>orientation of the coordinate system</vt:lpstr>
      <vt:lpstr>shapes of surounding medium</vt:lpstr>
      <vt:lpstr>Please note:</vt:lpstr>
      <vt:lpstr>PowerPoint-Präsentation</vt:lpstr>
      <vt:lpstr>user interface (Gate_v7.0 or 7.1)</vt:lpstr>
      <vt:lpstr>user interface (Gate_v7.0 or 7.1)</vt:lpstr>
      <vt:lpstr>user interface (Gate_v7.0 or 7.1)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Admin.Reisen</dc:creator>
  <cp:lastModifiedBy>M L</cp:lastModifiedBy>
  <cp:revision>186</cp:revision>
  <cp:lastPrinted>2011-05-13T10:04:16Z</cp:lastPrinted>
  <dcterms:created xsi:type="dcterms:W3CDTF">2011-04-21T10:53:40Z</dcterms:created>
  <dcterms:modified xsi:type="dcterms:W3CDTF">2015-07-30T15:16:50Z</dcterms:modified>
</cp:coreProperties>
</file>