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67" r:id="rId2"/>
    <p:sldId id="269" r:id="rId3"/>
    <p:sldId id="297" r:id="rId4"/>
    <p:sldId id="316" r:id="rId5"/>
    <p:sldId id="272" r:id="rId6"/>
    <p:sldId id="314" r:id="rId7"/>
    <p:sldId id="273" r:id="rId8"/>
    <p:sldId id="315" r:id="rId9"/>
    <p:sldId id="274" r:id="rId10"/>
    <p:sldId id="299" r:id="rId11"/>
    <p:sldId id="296" r:id="rId12"/>
    <p:sldId id="300" r:id="rId13"/>
    <p:sldId id="301" r:id="rId14"/>
    <p:sldId id="277" r:id="rId15"/>
    <p:sldId id="285" r:id="rId16"/>
    <p:sldId id="302" r:id="rId17"/>
    <p:sldId id="303" r:id="rId18"/>
    <p:sldId id="304" r:id="rId19"/>
    <p:sldId id="305" r:id="rId20"/>
    <p:sldId id="306" r:id="rId21"/>
    <p:sldId id="307" r:id="rId22"/>
    <p:sldId id="308" r:id="rId23"/>
    <p:sldId id="309" r:id="rId24"/>
    <p:sldId id="310" r:id="rId25"/>
    <p:sldId id="311" r:id="rId26"/>
    <p:sldId id="312" r:id="rId27"/>
    <p:sldId id="313" r:id="rId28"/>
    <p:sldId id="293" r:id="rId29"/>
  </p:sldIdLst>
  <p:sldSz cx="9144000" cy="6858000" type="screen4x3"/>
  <p:notesSz cx="6858000" cy="9723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5B83"/>
    <a:srgbClr val="FFF43E"/>
    <a:srgbClr val="FFFFFF"/>
    <a:srgbClr val="8C353A"/>
    <a:srgbClr val="D12516"/>
    <a:srgbClr val="B9E8EA"/>
    <a:srgbClr val="000000"/>
    <a:srgbClr val="005B82"/>
    <a:srgbClr val="515151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03" autoAdjust="0"/>
    <p:restoredTop sz="99880" autoAdjust="0"/>
  </p:normalViewPr>
  <p:slideViewPr>
    <p:cSldViewPr snapToObjects="1">
      <p:cViewPr>
        <p:scale>
          <a:sx n="108" d="100"/>
          <a:sy n="108" d="100"/>
        </p:scale>
        <p:origin x="-568" y="-896"/>
      </p:cViewPr>
      <p:guideLst>
        <p:guide orient="horz" pos="1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3" d="100"/>
        <a:sy n="1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BD61-3547-424D-8836-725BF677DED4}" type="datetimeFigureOut">
              <a:rPr lang="de-DE" smtClean="0"/>
              <a:t>7/30/15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60925" cy="3646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18633"/>
            <a:ext cx="5486400" cy="43755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97C32-0F4A-40F6-B67C-728988A86F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01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51520" y="2286000"/>
            <a:ext cx="8892480" cy="4572000"/>
          </a:xfrm>
          <a:prstGeom prst="rect">
            <a:avLst/>
          </a:prstGeom>
          <a:solidFill>
            <a:srgbClr val="005B8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60" descr="logo_699c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25" y="249053"/>
            <a:ext cx="2517775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28038" y="2708920"/>
            <a:ext cx="7258907" cy="792088"/>
          </a:xfrm>
          <a:prstGeom prst="rect">
            <a:avLst/>
          </a:prstGeom>
        </p:spPr>
        <p:txBody>
          <a:bodyPr/>
          <a:lstStyle>
            <a:lvl1pPr algn="l">
              <a:defRPr lang="de-DE" sz="48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 pitchFamily="34" charset="0"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12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27584" y="3501008"/>
            <a:ext cx="7272808" cy="576064"/>
          </a:xfrm>
          <a:prstGeom prst="rect">
            <a:avLst/>
          </a:prstGeom>
        </p:spPr>
        <p:txBody>
          <a:bodyPr/>
          <a:lstStyle>
            <a:lvl1pPr marL="342900" indent="-342900">
              <a:buNone/>
              <a:defRPr lang="de-DE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/>
            <a:r>
              <a:rPr lang="de-DE" dirty="0" smtClean="0"/>
              <a:t>Platzhalter Untertitel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817795" y="4869160"/>
            <a:ext cx="6490509" cy="576064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None/>
              <a:defRPr lang="de-DE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/>
            <a:r>
              <a:rPr lang="de-DE" dirty="0" smtClean="0"/>
              <a:t>Platzhalter Autor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42129" y="1916832"/>
            <a:ext cx="7488832" cy="4209331"/>
          </a:xfrm>
          <a:prstGeom prst="rect">
            <a:avLst/>
          </a:prstGeom>
        </p:spPr>
        <p:txBody>
          <a:bodyPr lIns="0" tIns="0"/>
          <a:lstStyle>
            <a:lvl1pPr marL="0" indent="0">
              <a:spcAft>
                <a:spcPts val="500"/>
              </a:spcAft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01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99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 smtClean="0"/>
              <a:t>Überschrift zu einem Thema mit Objekten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3941" y="5408353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1"/>
          </p:nvPr>
        </p:nvSpPr>
        <p:spPr>
          <a:xfrm>
            <a:off x="755650" y="2852738"/>
            <a:ext cx="3600450" cy="230445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0" name="Inhaltsplatzhalter 13"/>
          <p:cNvSpPr>
            <a:spLocks noGrp="1"/>
          </p:cNvSpPr>
          <p:nvPr>
            <p:ph idx="22"/>
          </p:nvPr>
        </p:nvSpPr>
        <p:spPr>
          <a:xfrm>
            <a:off x="4756315" y="5408551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21" name="Bildplatzhalter 2"/>
          <p:cNvSpPr>
            <a:spLocks noGrp="1"/>
          </p:cNvSpPr>
          <p:nvPr>
            <p:ph type="pic" sz="quarter" idx="23"/>
          </p:nvPr>
        </p:nvSpPr>
        <p:spPr>
          <a:xfrm>
            <a:off x="4788024" y="2852936"/>
            <a:ext cx="3600450" cy="230445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59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99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 smtClean="0"/>
              <a:t>Überschrift zu einem Thema mit Objekten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3941" y="5408353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20" name="Inhaltsplatzhalter 13"/>
          <p:cNvSpPr>
            <a:spLocks noGrp="1"/>
          </p:cNvSpPr>
          <p:nvPr>
            <p:ph idx="22"/>
          </p:nvPr>
        </p:nvSpPr>
        <p:spPr>
          <a:xfrm>
            <a:off x="4756315" y="5408551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24"/>
          </p:nvPr>
        </p:nvSpPr>
        <p:spPr>
          <a:xfrm>
            <a:off x="755650" y="2852936"/>
            <a:ext cx="3600326" cy="2304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25"/>
          </p:nvPr>
        </p:nvSpPr>
        <p:spPr>
          <a:xfrm>
            <a:off x="4788024" y="2852936"/>
            <a:ext cx="3600326" cy="2304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717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000" y="6356350"/>
            <a:ext cx="21336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B9AEA1-3281-46F0-9EDB-48FF2E5FF26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2286000"/>
            <a:ext cx="126000" cy="228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6000" y="2286000"/>
            <a:ext cx="126000" cy="2286000"/>
          </a:xfrm>
          <a:prstGeom prst="rect">
            <a:avLst/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126000" cy="2286000"/>
          </a:xfrm>
          <a:prstGeom prst="rect">
            <a:avLst/>
          </a:prstGeom>
          <a:solidFill>
            <a:srgbClr val="005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26000" y="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4572000"/>
            <a:ext cx="1260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26000" y="457200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>
          <a:xfrm rot="-5400000">
            <a:off x="-1076400" y="5665703"/>
            <a:ext cx="2276872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de-DE" sz="700" dirty="0" smtClean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Mitglied der Helmholtz-Gemeinschaft</a:t>
            </a:r>
            <a:endParaRPr lang="de-DE" sz="700" dirty="0">
              <a:solidFill>
                <a:srgbClr val="51515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82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u.pietrzyk@fz-juelich.de" TargetMode="External"/><Relationship Id="rId3" Type="http://schemas.openxmlformats.org/officeDocument/2006/relationships/hyperlink" Target="mailto:uwe.pietrzyk@uni-wuppertal.d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Relationship Id="rId3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Relationship Id="rId3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gif"/><Relationship Id="rId3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gif"/><Relationship Id="rId3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3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Relationship Id="rId3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gif"/><Relationship Id="rId3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Relationship Id="rId3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Relationship Id="rId3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emf"/><Relationship Id="rId3" Type="http://schemas.openxmlformats.org/officeDocument/2006/relationships/image" Target="../media/image2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98463" y="3629620"/>
            <a:ext cx="8569325" cy="303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spcBef>
                <a:spcPts val="500"/>
              </a:spcBef>
              <a:buClrTx/>
              <a:buFontTx/>
              <a:buNone/>
            </a:pPr>
            <a:r>
              <a:rPr lang="en-US" sz="2800" dirty="0" err="1">
                <a:solidFill>
                  <a:srgbClr val="FFFFFF"/>
                </a:solidFill>
              </a:rPr>
              <a:t>Mirjam Lenz, Uwe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Pietrzyk</a:t>
            </a:r>
            <a:r>
              <a:rPr lang="en-US" sz="2000" baseline="30000" dirty="0">
                <a:solidFill>
                  <a:srgbClr val="FFFFFF"/>
                </a:solidFill>
              </a:rPr>
              <a:t/>
            </a:r>
            <a:br>
              <a:rPr lang="en-US" sz="2000" baseline="30000" dirty="0">
                <a:solidFill>
                  <a:srgbClr val="FFFFFF"/>
                </a:solidFill>
              </a:rPr>
            </a:br>
            <a:endParaRPr lang="en-US" sz="2000" baseline="30000" dirty="0">
              <a:solidFill>
                <a:srgbClr val="FFFFFF"/>
              </a:solidFill>
            </a:endParaRPr>
          </a:p>
          <a:p>
            <a:pPr eaLnBrk="0" hangingPunct="0">
              <a:spcBef>
                <a:spcPts val="400"/>
              </a:spcBef>
              <a:buClrTx/>
              <a:buFontTx/>
              <a:buNone/>
            </a:pPr>
            <a:r>
              <a:rPr lang="en-US" sz="1600" dirty="0">
                <a:solidFill>
                  <a:srgbClr val="FFFFFF"/>
                </a:solidFill>
              </a:rPr>
              <a:t>Institute of Neurosciences and Medicine (INM)</a:t>
            </a:r>
            <a:br>
              <a:rPr lang="en-US" sz="1600" dirty="0">
                <a:solidFill>
                  <a:srgbClr val="FFFFFF"/>
                </a:solidFill>
              </a:rPr>
            </a:br>
            <a:r>
              <a:rPr lang="en-US" sz="1600" dirty="0">
                <a:solidFill>
                  <a:srgbClr val="FFFFFF"/>
                </a:solidFill>
              </a:rPr>
              <a:t>Research Center </a:t>
            </a:r>
            <a:r>
              <a:rPr lang="en-US" sz="1600" dirty="0" err="1">
                <a:solidFill>
                  <a:srgbClr val="FFFFFF"/>
                </a:solidFill>
              </a:rPr>
              <a:t>Juelich</a:t>
            </a:r>
            <a:r>
              <a:rPr lang="en-US" sz="1600" dirty="0">
                <a:solidFill>
                  <a:srgbClr val="FFFFFF"/>
                </a:solidFill>
              </a:rPr>
              <a:t>, Germany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38" y="1268760"/>
            <a:ext cx="7258907" cy="792088"/>
          </a:xfrm>
        </p:spPr>
        <p:txBody>
          <a:bodyPr>
            <a:noAutofit/>
          </a:bodyPr>
          <a:lstStyle/>
          <a:p>
            <a:pPr algn="ctr"/>
            <a:r>
              <a:rPr lang="de-DE" sz="5400" b="1" dirty="0" smtClean="0">
                <a:solidFill>
                  <a:srgbClr val="0A5B83"/>
                </a:solidFill>
              </a:rPr>
              <a:t>MR-PET</a:t>
            </a:r>
            <a:endParaRPr lang="de-DE" sz="5400" b="1" dirty="0">
              <a:solidFill>
                <a:srgbClr val="0A5B83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7776864" cy="1368152"/>
          </a:xfrm>
        </p:spPr>
        <p:txBody>
          <a:bodyPr>
            <a:normAutofit/>
          </a:bodyPr>
          <a:lstStyle/>
          <a:p>
            <a:r>
              <a:rPr lang="de-DE" dirty="0" smtClean="0"/>
              <a:t>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EduGATE</a:t>
            </a:r>
            <a:r>
              <a:rPr lang="de-DE" dirty="0" smtClean="0"/>
              <a:t> Project</a:t>
            </a:r>
          </a:p>
          <a:p>
            <a:r>
              <a:rPr lang="de-DE" sz="2400" dirty="0"/>
              <a:t>part </a:t>
            </a:r>
            <a:r>
              <a:rPr lang="de-DE" sz="2400" b="1" dirty="0"/>
              <a:t>one</a:t>
            </a:r>
            <a:r>
              <a:rPr lang="de-DE" sz="2400" dirty="0"/>
              <a:t>: particle sources</a:t>
            </a:r>
            <a:endParaRPr lang="de-DE" sz="2400" dirty="0"/>
          </a:p>
        </p:txBody>
      </p:sp>
      <p:sp>
        <p:nvSpPr>
          <p:cNvPr id="7" name="Textfeld 6"/>
          <p:cNvSpPr txBox="1"/>
          <p:nvPr/>
        </p:nvSpPr>
        <p:spPr>
          <a:xfrm>
            <a:off x="398463" y="4917052"/>
            <a:ext cx="61177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Department of Mathematics and Natural Sciences</a:t>
            </a:r>
            <a:b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University of Wuppertal, Germany</a:t>
            </a:r>
            <a:endParaRPr lang="de-DE" sz="1600"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95536" y="5573836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Contact: 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  <a:hlinkClick r:id="rId2"/>
              </a:rPr>
              <a:t>u.pietrzyk@fz-juelich.de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lang="en-US" sz="1600" dirty="0" err="1">
                <a:solidFill>
                  <a:srgbClr val="FFFFFF"/>
                </a:solidFill>
                <a:latin typeface="Arial"/>
                <a:cs typeface="Arial"/>
                <a:hlinkClick r:id="rId3"/>
              </a:rPr>
              <a:t>uwe.pietrzyk@uni-wuppertal.de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95536" y="6012576"/>
            <a:ext cx="65527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FFFF"/>
                </a:solidFill>
                <a:latin typeface="Arial"/>
                <a:cs typeface="Arial"/>
              </a:rPr>
              <a:t>Basic Paper </a:t>
            </a:r>
            <a:br>
              <a:rPr lang="de-DE" sz="16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de-DE" sz="1600" dirty="0">
                <a:solidFill>
                  <a:srgbClr val="FFFFFF"/>
                </a:solidFill>
                <a:latin typeface="Arial"/>
                <a:cs typeface="Arial"/>
              </a:rPr>
              <a:t>„Zeitschrift für Medizinische Physik“ (Z. Med. Phys. 23 (2013) 65-70)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768752" y="1700808"/>
            <a:ext cx="298782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0">
                <a:solidFill>
                  <a:schemeClr val="bg1">
                    <a:alpha val="50000"/>
                  </a:schemeClr>
                </a:solidFill>
                <a:latin typeface="Palatino"/>
                <a:cs typeface="Palatino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7701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hteck 64"/>
          <p:cNvSpPr/>
          <p:nvPr/>
        </p:nvSpPr>
        <p:spPr>
          <a:xfrm>
            <a:off x="4716016" y="1838473"/>
            <a:ext cx="3298733" cy="28911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683568" y="1846411"/>
            <a:ext cx="3167062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shapes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surounding</a:t>
            </a:r>
            <a:r>
              <a:rPr lang="de-DE" dirty="0" smtClean="0"/>
              <a:t> medium</a:t>
            </a:r>
            <a:endParaRPr lang="de-DE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0" t="19969" r="14960" b="17032"/>
          <a:stretch>
            <a:fillRect/>
          </a:stretch>
        </p:blipFill>
        <p:spPr bwMode="auto">
          <a:xfrm>
            <a:off x="4716016" y="1846411"/>
            <a:ext cx="3167062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4960" t="19969" r="14960" b="1703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Inhaltsplatzhalter 5"/>
          <p:cNvSpPr txBox="1">
            <a:spLocks/>
          </p:cNvSpPr>
          <p:nvPr/>
        </p:nvSpPr>
        <p:spPr>
          <a:xfrm>
            <a:off x="683568" y="4797152"/>
            <a:ext cx="3744416" cy="1224136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rgbClr val="005B82"/>
                </a:solidFill>
              </a:rPr>
              <a:t>	    </a:t>
            </a:r>
            <a:r>
              <a:rPr lang="de-DE" sz="2000" dirty="0" err="1" smtClean="0">
                <a:solidFill>
                  <a:srgbClr val="005B82"/>
                </a:solidFill>
              </a:rPr>
              <a:t>cube</a:t>
            </a:r>
            <a:endParaRPr lang="de-DE" sz="2000" dirty="0" smtClean="0">
              <a:solidFill>
                <a:srgbClr val="005B82"/>
              </a:solidFill>
            </a:endParaRPr>
          </a:p>
          <a:p>
            <a:r>
              <a:rPr lang="de-DE" sz="2000" dirty="0" err="1" smtClean="0">
                <a:solidFill>
                  <a:srgbClr val="000000"/>
                </a:solidFill>
              </a:rPr>
              <a:t>particles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interact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immediately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within</a:t>
            </a:r>
            <a:r>
              <a:rPr lang="de-DE" sz="2000" dirty="0" smtClean="0">
                <a:solidFill>
                  <a:srgbClr val="000000"/>
                </a:solidFill>
              </a:rPr>
              <a:t> medium</a:t>
            </a:r>
          </a:p>
        </p:txBody>
      </p:sp>
      <p:sp>
        <p:nvSpPr>
          <p:cNvPr id="11" name="Inhaltsplatzhalter 5"/>
          <p:cNvSpPr txBox="1">
            <a:spLocks/>
          </p:cNvSpPr>
          <p:nvPr/>
        </p:nvSpPr>
        <p:spPr>
          <a:xfrm>
            <a:off x="4716016" y="4797152"/>
            <a:ext cx="3888432" cy="1728192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rgbClr val="005B82"/>
                </a:solidFill>
              </a:rPr>
              <a:t>	   </a:t>
            </a:r>
            <a:r>
              <a:rPr lang="de-DE" sz="2000" dirty="0" err="1" smtClean="0">
                <a:solidFill>
                  <a:srgbClr val="005B82"/>
                </a:solidFill>
              </a:rPr>
              <a:t>cylinder</a:t>
            </a:r>
            <a:endParaRPr lang="de-DE" sz="2000" dirty="0" smtClean="0">
              <a:solidFill>
                <a:srgbClr val="005B82"/>
              </a:solidFill>
            </a:endParaRPr>
          </a:p>
          <a:p>
            <a:r>
              <a:rPr lang="de-DE" sz="2000" dirty="0" err="1">
                <a:solidFill>
                  <a:srgbClr val="000000"/>
                </a:solidFill>
              </a:rPr>
              <a:t>initial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deviation</a:t>
            </a:r>
            <a:r>
              <a:rPr lang="de-DE" sz="2000" dirty="0" smtClean="0">
                <a:solidFill>
                  <a:srgbClr val="000000"/>
                </a:solidFill>
              </a:rPr>
              <a:t> due </a:t>
            </a:r>
            <a:r>
              <a:rPr lang="de-DE" sz="2000" dirty="0" err="1" smtClean="0">
                <a:solidFill>
                  <a:srgbClr val="000000"/>
                </a:solidFill>
              </a:rPr>
              <a:t>to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magnetic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field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visible</a:t>
            </a:r>
            <a:r>
              <a:rPr lang="de-DE" sz="2000" dirty="0" smtClean="0">
                <a:solidFill>
                  <a:srgbClr val="000000"/>
                </a:solidFill>
              </a:rPr>
              <a:t> (</a:t>
            </a:r>
            <a:r>
              <a:rPr lang="de-DE" sz="2000" dirty="0" err="1" smtClean="0">
                <a:solidFill>
                  <a:srgbClr val="000000"/>
                </a:solidFill>
              </a:rPr>
              <a:t>if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enabled</a:t>
            </a:r>
            <a:r>
              <a:rPr lang="de-DE" sz="2000" dirty="0" smtClean="0">
                <a:solidFill>
                  <a:srgbClr val="000000"/>
                </a:solidFill>
              </a:rPr>
              <a:t>), </a:t>
            </a:r>
            <a:r>
              <a:rPr lang="de-DE" sz="2000" dirty="0" err="1" smtClean="0">
                <a:solidFill>
                  <a:srgbClr val="000000"/>
                </a:solidFill>
              </a:rPr>
              <a:t>followed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by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interaction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within</a:t>
            </a:r>
            <a:r>
              <a:rPr lang="de-DE" sz="2000" dirty="0" smtClean="0">
                <a:solidFill>
                  <a:srgbClr val="000000"/>
                </a:solidFill>
              </a:rPr>
              <a:t> medium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670868" y="1838474"/>
            <a:ext cx="3176588" cy="2879725"/>
            <a:chOff x="835968" y="1997224"/>
            <a:chExt cx="3176588" cy="2879725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937" b="84591" l="9935" r="88274">
                          <a14:foregroundMark x1="28664" y1="26101" x2="72313" y2="24528"/>
                          <a14:foregroundMark x1="78176" y1="24214" x2="78827" y2="80975"/>
                          <a14:foregroundMark x1="29967" y1="80818" x2="69707" y2="80346"/>
                          <a14:foregroundMark x1="20847" y1="21541" x2="21173" y2="81132"/>
                          <a14:foregroundMark x1="13518" y1="21698" x2="13192" y2="79403"/>
                          <a14:foregroundMark x1="16124" y1="17453" x2="21336" y2="18239"/>
                          <a14:foregroundMark x1="23616" y1="29874" x2="23290" y2="35849"/>
                          <a14:foregroundMark x1="24267" y1="29560" x2="23941" y2="35692"/>
                          <a14:backgroundMark x1="24756" y1="28931" x2="24919" y2="787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78" t="14977" r="9978" b="14977"/>
            <a:stretch>
              <a:fillRect/>
            </a:stretch>
          </p:blipFill>
          <p:spPr bwMode="auto">
            <a:xfrm>
              <a:off x="835968" y="1997224"/>
              <a:ext cx="3176588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9978" t="14977" r="9978" b="1497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cxnSp>
          <p:nvCxnSpPr>
            <p:cNvPr id="41" name="Gerade Verbindung 40"/>
            <p:cNvCxnSpPr/>
            <p:nvPr/>
          </p:nvCxnSpPr>
          <p:spPr>
            <a:xfrm>
              <a:off x="3623718" y="2516905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2024456" y="2325574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2827078" y="4153348"/>
              <a:ext cx="796752" cy="100229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1230214" y="2725281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2830859" y="2921664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1231597" y="2726873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228618" y="4453562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 flipV="1">
              <a:off x="1233770" y="2325117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 flipV="1">
              <a:off x="2827078" y="2528662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 flipV="1">
              <a:off x="1239794" y="4046591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 flipV="1">
              <a:off x="2837667" y="4255407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Ellipse 44"/>
          <p:cNvSpPr/>
          <p:nvPr/>
        </p:nvSpPr>
        <p:spPr>
          <a:xfrm rot="-1860000">
            <a:off x="5670211" y="3297659"/>
            <a:ext cx="350479" cy="40050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/>
          <p:cNvSpPr/>
          <p:nvPr/>
        </p:nvSpPr>
        <p:spPr>
          <a:xfrm>
            <a:off x="4715500" y="1849626"/>
            <a:ext cx="787390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llipse 46"/>
          <p:cNvSpPr/>
          <p:nvPr/>
        </p:nvSpPr>
        <p:spPr>
          <a:xfrm rot="-1860000">
            <a:off x="4972158" y="2504054"/>
            <a:ext cx="1743783" cy="199112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7433310" y="1838473"/>
            <a:ext cx="449752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Ellipse 47"/>
          <p:cNvSpPr/>
          <p:nvPr/>
        </p:nvSpPr>
        <p:spPr>
          <a:xfrm rot="-1860000">
            <a:off x="5882748" y="2058284"/>
            <a:ext cx="1743783" cy="199112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5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note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7821300" cy="4209331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Within </a:t>
            </a:r>
            <a:r>
              <a:rPr lang="en-GB" dirty="0" smtClean="0">
                <a:solidFill>
                  <a:srgbClr val="FF0000"/>
                </a:solidFill>
              </a:rPr>
              <a:t>GATE</a:t>
            </a:r>
            <a:r>
              <a:rPr lang="en-GB" dirty="0" smtClean="0"/>
              <a:t> ‚</a:t>
            </a:r>
            <a:r>
              <a:rPr lang="en-GB" dirty="0" smtClean="0">
                <a:solidFill>
                  <a:srgbClr val="0000FF"/>
                </a:solidFill>
              </a:rPr>
              <a:t>crystal</a:t>
            </a:r>
            <a:r>
              <a:rPr lang="en-GB" dirty="0" smtClean="0"/>
              <a:t>‘ </a:t>
            </a:r>
            <a:r>
              <a:rPr lang="en-GB" dirty="0" err="1" smtClean="0"/>
              <a:t>denomiates</a:t>
            </a:r>
            <a:r>
              <a:rPr lang="en-GB" dirty="0" smtClean="0"/>
              <a:t> the volume in which particles are </a:t>
            </a:r>
            <a:r>
              <a:rPr lang="en-GB" b="1" dirty="0" smtClean="0">
                <a:solidFill>
                  <a:srgbClr val="0000FF"/>
                </a:solidFill>
              </a:rPr>
              <a:t>detected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it does not have to be a crystal (like a scintillator)</a:t>
            </a:r>
            <a:br>
              <a:rPr lang="en-GB" dirty="0" smtClean="0"/>
            </a:br>
            <a:r>
              <a:rPr lang="en-GB" dirty="0" smtClean="0"/>
              <a:t>but consists of air, water or lung tissue, etc.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to prevent misunderstanding the ‘</a:t>
            </a:r>
            <a:r>
              <a:rPr lang="en-GB" dirty="0" smtClean="0">
                <a:solidFill>
                  <a:srgbClr val="0000FF"/>
                </a:solidFill>
              </a:rPr>
              <a:t>crystal’</a:t>
            </a:r>
            <a:r>
              <a:rPr lang="en-GB" dirty="0" smtClean="0"/>
              <a:t> is called ‚</a:t>
            </a:r>
            <a:r>
              <a:rPr lang="en-GB" b="1" dirty="0" smtClean="0"/>
              <a:t>medium</a:t>
            </a:r>
            <a:r>
              <a:rPr lang="en-GB" dirty="0" smtClean="0"/>
              <a:t>‘ in this macro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68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12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4477943" cy="4209331"/>
          </a:xfrm>
        </p:spPr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smtClean="0"/>
              <a:t>type</a:t>
            </a:r>
            <a:br>
              <a:rPr lang="de-DE" dirty="0" smtClean="0"/>
            </a:br>
            <a:r>
              <a:rPr lang="de-DE" dirty="0" smtClean="0"/>
              <a:t>„./config_starter_mac_70.csh“ in a terminal </a:t>
            </a:r>
            <a:r>
              <a:rPr lang="de-DE" dirty="0" err="1" smtClean="0"/>
              <a:t>window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,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, medium etc.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visualisation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enabled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16832"/>
            <a:ext cx="3789176" cy="4248471"/>
          </a:xfrm>
          <a:prstGeom prst="rect">
            <a:avLst/>
          </a:prstGeom>
        </p:spPr>
      </p:pic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728682" y="1156475"/>
            <a:ext cx="7488000" cy="576000"/>
          </a:xfrm>
        </p:spPr>
        <p:txBody>
          <a:bodyPr/>
          <a:lstStyle/>
          <a:p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(</a:t>
            </a:r>
            <a:r>
              <a:rPr lang="de-DE" dirty="0" smtClean="0"/>
              <a:t>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517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(</a:t>
            </a:r>
            <a:r>
              <a:rPr lang="de-DE" dirty="0" smtClean="0"/>
              <a:t>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8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4477943" cy="4209331"/>
          </a:xfrm>
        </p:spPr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take a look at the scene under different angles by changing (</a:t>
            </a:r>
            <a:r>
              <a:rPr lang="en-GB" dirty="0" err="1" smtClean="0"/>
              <a:t>ϑ,ϕ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AutoShape 1"/>
          <p:cNvSpPr>
            <a:spLocks noChangeArrowheads="1"/>
          </p:cNvSpPr>
          <p:nvPr/>
        </p:nvSpPr>
        <p:spPr bwMode="auto">
          <a:xfrm flipH="1" flipV="1">
            <a:off x="1187624" y="3404782"/>
            <a:ext cx="2847770" cy="2764320"/>
          </a:xfrm>
          <a:prstGeom prst="cube">
            <a:avLst>
              <a:gd name="adj" fmla="val 25000"/>
            </a:avLst>
          </a:prstGeom>
          <a:solidFill>
            <a:schemeClr val="accent6">
              <a:lumMod val="85000"/>
              <a:alpha val="67000"/>
            </a:schemeClr>
          </a:solidFill>
          <a:ln w="28440">
            <a:solidFill>
              <a:srgbClr val="005B8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895234" y="3412257"/>
            <a:ext cx="2141064" cy="2051782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398703" y="5418173"/>
            <a:ext cx="516859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X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27584" y="5398790"/>
            <a:ext cx="491677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Z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72732" y="3293350"/>
            <a:ext cx="537391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Y</a:t>
            </a:r>
          </a:p>
        </p:txBody>
      </p:sp>
      <p:sp>
        <p:nvSpPr>
          <p:cNvPr id="30" name="Kreis 29"/>
          <p:cNvSpPr/>
          <p:nvPr/>
        </p:nvSpPr>
        <p:spPr>
          <a:xfrm>
            <a:off x="1418400" y="5191200"/>
            <a:ext cx="935750" cy="561451"/>
          </a:xfrm>
          <a:prstGeom prst="pie">
            <a:avLst>
              <a:gd name="adj1" fmla="val 0"/>
              <a:gd name="adj2" fmla="val 8107567"/>
            </a:avLst>
          </a:prstGeom>
          <a:noFill/>
          <a:ln>
            <a:solidFill>
              <a:srgbClr val="D125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rot="21540000" flipH="1">
            <a:off x="1198800" y="5472000"/>
            <a:ext cx="698400" cy="67320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Kreis 39"/>
          <p:cNvSpPr/>
          <p:nvPr/>
        </p:nvSpPr>
        <p:spPr>
          <a:xfrm rot="16200000">
            <a:off x="1353600" y="5004000"/>
            <a:ext cx="1061521" cy="935750"/>
          </a:xfrm>
          <a:prstGeom prst="pie">
            <a:avLst>
              <a:gd name="adj1" fmla="val 0"/>
              <a:gd name="adj2" fmla="val 5401332"/>
            </a:avLst>
          </a:prstGeom>
          <a:noFill/>
          <a:ln>
            <a:solidFill>
              <a:srgbClr val="D125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077602" y="5661402"/>
            <a:ext cx="434333" cy="719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D12516"/>
                </a:solidFill>
                <a:latin typeface="Arial"/>
                <a:cs typeface="Arial"/>
              </a:rPr>
              <a:t>ϑ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890000" y="5479200"/>
            <a:ext cx="2138400" cy="68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2231210" y="4556614"/>
            <a:ext cx="572513" cy="7199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D12516"/>
                </a:solidFill>
                <a:latin typeface="Arial"/>
                <a:cs typeface="Arial"/>
              </a:rPr>
              <a:t>ϕ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1879200" y="3403386"/>
            <a:ext cx="0" cy="208800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utoShape 1"/>
          <p:cNvSpPr>
            <a:spLocks noChangeArrowheads="1"/>
          </p:cNvSpPr>
          <p:nvPr/>
        </p:nvSpPr>
        <p:spPr bwMode="auto">
          <a:xfrm>
            <a:off x="1187624" y="3403386"/>
            <a:ext cx="2847770" cy="2764320"/>
          </a:xfrm>
          <a:prstGeom prst="cube">
            <a:avLst>
              <a:gd name="adj" fmla="val 25000"/>
            </a:avLst>
          </a:prstGeom>
          <a:noFill/>
          <a:ln w="28440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3" name="Gruppierung 22"/>
          <p:cNvGrpSpPr/>
          <p:nvPr/>
        </p:nvGrpSpPr>
        <p:grpSpPr>
          <a:xfrm>
            <a:off x="2311200" y="5482800"/>
            <a:ext cx="72709" cy="53859"/>
            <a:chOff x="2320200" y="5490000"/>
            <a:chExt cx="48600" cy="36000"/>
          </a:xfrm>
        </p:grpSpPr>
        <p:cxnSp>
          <p:nvCxnSpPr>
            <p:cNvPr id="22" name="Gerade Verbindung 21"/>
            <p:cNvCxnSpPr/>
            <p:nvPr/>
          </p:nvCxnSpPr>
          <p:spPr>
            <a:xfrm flipH="1" flipV="1">
              <a:off x="23508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/>
          </p:nvCxnSpPr>
          <p:spPr>
            <a:xfrm rot="14400000" flipH="1" flipV="1">
              <a:off x="23292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pierung 30"/>
          <p:cNvGrpSpPr/>
          <p:nvPr/>
        </p:nvGrpSpPr>
        <p:grpSpPr>
          <a:xfrm rot="10800000">
            <a:off x="2322000" y="5410800"/>
            <a:ext cx="72709" cy="53859"/>
            <a:chOff x="2320200" y="5490000"/>
            <a:chExt cx="48600" cy="36000"/>
          </a:xfrm>
        </p:grpSpPr>
        <p:cxnSp>
          <p:nvCxnSpPr>
            <p:cNvPr id="32" name="Gerade Verbindung 31"/>
            <p:cNvCxnSpPr/>
            <p:nvPr/>
          </p:nvCxnSpPr>
          <p:spPr>
            <a:xfrm flipH="1" flipV="1">
              <a:off x="23508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 rot="14400000" flipH="1" flipV="1">
              <a:off x="23292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9" name="Bild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916832"/>
            <a:ext cx="3789176" cy="4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6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14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(Gate_v7.0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selection presets can be modified in „MR_PET.txt“</a:t>
            </a:r>
            <a:endParaRPr lang="de-DE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9869" y="2519362"/>
            <a:ext cx="8544619" cy="3631893"/>
          </a:xfrm>
          <a:prstGeom prst="rect">
            <a:avLst/>
          </a:prstGeom>
          <a:solidFill>
            <a:srgbClr val="F2F2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Visualisation: disabled; enabled;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ViewPointThetaPhi: 0 90; 30 30; 90 0; -90 0; 89 90; 15 30; 30 30; 45 45; 60 60;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particle: e-; e+; gamma;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Annihilation: disabled; enabled; 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SourceEnergy: 10; 30; 50; 80; 90; 100; 120; 140; 160; 200; 240; 400; 600; 800; 1000; 1600;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SourceActivity: 100; 1000; 10000; 100000;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Camera_Type: cube; cylinder;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Source_Type: beam_x; beam_y; beam_z; iso;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Medium: Air; Water; Lung; Liver;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B0_x: 0.0; 0.1; 0.2; 0.3; 0.4; 0.5; 1.0; 3.0; 7.0; 9.4; 12.0; 15.0; 20.0;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B0_y: 0.0; 0.1; 0.2; 0.3; 0.4; 0.5; 1.0; 3.0; 7.0; 9.4; 12.0; 15.0; 20.0;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B0_z: 0.0; 0.1; 0.2; 0.3; 0.4; 0.5; 1.0; 3.0; 7.0; 9.4; 12.0; 15.0; 20.0;</a:t>
            </a:r>
          </a:p>
        </p:txBody>
      </p:sp>
    </p:spTree>
    <p:extLst>
      <p:ext uri="{BB962C8B-B14F-4D97-AF65-F5344CB8AC3E}">
        <p14:creationId xmlns:p14="http://schemas.microsoft.com/office/powerpoint/2010/main" val="81200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(Gate_v7.0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9" name="Inhaltsplatzhalter 5"/>
          <p:cNvSpPr txBox="1">
            <a:spLocks/>
          </p:cNvSpPr>
          <p:nvPr/>
        </p:nvSpPr>
        <p:spPr>
          <a:xfrm>
            <a:off x="742129" y="1916832"/>
            <a:ext cx="7944671" cy="4209331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/>
              <a:t>„MR_PET.C“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.</a:t>
            </a:r>
            <a:r>
              <a:rPr lang="de-DE" dirty="0" err="1"/>
              <a:t>root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after </a:t>
            </a:r>
            <a:r>
              <a:rPr lang="de-DE" dirty="0" err="1"/>
              <a:t>simulation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in terminal </a:t>
            </a:r>
            <a:r>
              <a:rPr lang="de-DE" dirty="0" err="1"/>
              <a:t>window</a:t>
            </a:r>
            <a:endParaRPr lang="de-DE" dirty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endParaRPr lang="de-DE" dirty="0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395536" y="3356992"/>
            <a:ext cx="8424935" cy="3040962"/>
          </a:xfrm>
          <a:prstGeom prst="rect">
            <a:avLst/>
          </a:prstGeom>
          <a:solidFill>
            <a:srgbClr val="F2F2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============= Acquisition starts! =============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start time = 0 sec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end time   = 100 sec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will have  = 10 run(s)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…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Reading from file: MR_PET_cube_Water_800_e-_10_beam_x_0.0_0.4_0.0_enabled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…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Number of emitted particles	 :  990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Number of detected events 	 :  990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ratio detected/emitted		 :  100 %</a:t>
            </a:r>
            <a:endParaRPr lang="is-IS" sz="1600" dirty="0"/>
          </a:p>
        </p:txBody>
      </p:sp>
    </p:spTree>
    <p:extLst>
      <p:ext uri="{BB962C8B-B14F-4D97-AF65-F5344CB8AC3E}">
        <p14:creationId xmlns:p14="http://schemas.microsoft.com/office/powerpoint/2010/main" val="107917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8682" y="260648"/>
            <a:ext cx="7488000" cy="576000"/>
          </a:xfrm>
        </p:spPr>
        <p:txBody>
          <a:bodyPr/>
          <a:lstStyle/>
          <a:p>
            <a:r>
              <a:rPr lang="de-DE" smtClean="0"/>
              <a:t>analysis with „MR_PET.C“</a:t>
            </a:r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3275856" y="1052736"/>
            <a:ext cx="3024336" cy="273630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>
            <a:off x="323528" y="3861048"/>
            <a:ext cx="2812194" cy="273630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>
            <a:off x="3354519" y="3861048"/>
            <a:ext cx="2664296" cy="273630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2" name="Bild 11" descr="fi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00" y="1674000"/>
            <a:ext cx="1331087" cy="137287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6228184" y="3861048"/>
            <a:ext cx="2664296" cy="273630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6300192" y="980728"/>
            <a:ext cx="2808312" cy="2736304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0356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8" grpId="0" animBg="1"/>
      <p:bldP spid="1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17</a:t>
            </a:fld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36974"/>
            <a:ext cx="8892480" cy="5676683"/>
          </a:xfrm>
        </p:spPr>
      </p:pic>
      <p:pic>
        <p:nvPicPr>
          <p:cNvPr id="8" name="Inhaltsplatzhalter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31998"/>
            <a:ext cx="8820472" cy="5630715"/>
          </a:xfrm>
          <a:prstGeom prst="rect">
            <a:avLst/>
          </a:prstGeom>
        </p:spPr>
      </p:pic>
      <p:sp>
        <p:nvSpPr>
          <p:cNvPr id="9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smtClean="0"/>
              <a:t>no magnetic field</a:t>
            </a:r>
            <a:endParaRPr lang="de-DE"/>
          </a:p>
        </p:txBody>
      </p:sp>
      <p:pic>
        <p:nvPicPr>
          <p:cNvPr id="10" name="Inhaltsplatzhalt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pic>
        <p:nvPicPr>
          <p:cNvPr id="5" name="Bild 4" descr="fi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00" y="1674000"/>
            <a:ext cx="1331087" cy="1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4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18</a:t>
            </a:fld>
            <a:endParaRPr lang="de-DE" dirty="0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smtClean="0"/>
              <a:t>magnetic field in x direction</a:t>
            </a:r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2" name="Inhaltsplatzhalt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031998"/>
            <a:ext cx="8820470" cy="5630715"/>
          </a:xfrm>
          <a:prstGeom prst="rect">
            <a:avLst/>
          </a:prstGeom>
        </p:spPr>
      </p:pic>
      <p:pic>
        <p:nvPicPr>
          <p:cNvPr id="13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pic>
        <p:nvPicPr>
          <p:cNvPr id="14" name="Bild 13" descr="fi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00" y="1674000"/>
            <a:ext cx="1331087" cy="1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205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19</a:t>
            </a:fld>
            <a:endParaRPr lang="de-DE" dirty="0"/>
          </a:p>
        </p:txBody>
      </p:sp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smtClean="0"/>
              <a:t>magnetic field in z direction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031998"/>
            <a:ext cx="8820470" cy="5630714"/>
          </a:xfrm>
          <a:prstGeom prst="rect">
            <a:avLst/>
          </a:prstGeom>
        </p:spPr>
      </p:pic>
      <p:pic>
        <p:nvPicPr>
          <p:cNvPr id="11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pic>
        <p:nvPicPr>
          <p:cNvPr id="12" name="Bild 11" descr="fi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00" y="1674000"/>
            <a:ext cx="1331087" cy="1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471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</a:t>
            </a:fld>
            <a:endParaRPr lang="de-DE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327025" y="1416050"/>
            <a:ext cx="8616950" cy="3751263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3655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endParaRPr lang="en-US" sz="2800" b="1" i="1">
              <a:cs typeface="Arial" charset="0"/>
            </a:endParaRPr>
          </a:p>
          <a:p>
            <a:pPr algn="ctr">
              <a:buFont typeface="Arial" charset="0"/>
              <a:buChar char="-"/>
            </a:pPr>
            <a:r>
              <a:rPr lang="en-US" sz="2800" b="1" i="1">
                <a:cs typeface="Arial" charset="0"/>
              </a:rPr>
              <a:t>Long is the way of theory, </a:t>
            </a:r>
          </a:p>
          <a:p>
            <a:pPr algn="ctr">
              <a:buClrTx/>
              <a:buFontTx/>
              <a:buNone/>
            </a:pPr>
            <a:endParaRPr lang="en-US" sz="2800" b="1" i="1">
              <a:cs typeface="Arial" charset="0"/>
            </a:endParaRPr>
          </a:p>
          <a:p>
            <a:pPr algn="ctr">
              <a:buClrTx/>
              <a:buFontTx/>
              <a:buNone/>
            </a:pPr>
            <a:r>
              <a:rPr lang="en-US" sz="2800" b="1" i="1">
                <a:cs typeface="Arial" charset="0"/>
              </a:rPr>
              <a:t>short and effective by examples</a:t>
            </a:r>
            <a:r>
              <a:rPr lang="en-US" sz="2800" b="1">
                <a:cs typeface="Arial" charset="0"/>
              </a:rPr>
              <a:t> –</a:t>
            </a:r>
            <a:br>
              <a:rPr lang="en-US" sz="2800" b="1">
                <a:cs typeface="Arial" charset="0"/>
              </a:rPr>
            </a:br>
            <a:r>
              <a:rPr lang="en-US" sz="2800" b="1">
                <a:cs typeface="Arial" charset="0"/>
              </a:rPr>
              <a:t/>
            </a:r>
            <a:br>
              <a:rPr lang="en-US" sz="2800" b="1">
                <a:cs typeface="Arial" charset="0"/>
              </a:rPr>
            </a:br>
            <a:endParaRPr lang="en-US" sz="2800" b="1">
              <a:cs typeface="Arial" charset="0"/>
            </a:endParaRPr>
          </a:p>
          <a:p>
            <a:pPr algn="ctr">
              <a:buClrTx/>
              <a:buFontTx/>
              <a:buNone/>
            </a:pPr>
            <a:r>
              <a:rPr lang="en-US">
                <a:cs typeface="Arial" charset="0"/>
              </a:rPr>
              <a:t>(Lucius Annaeus </a:t>
            </a:r>
            <a:r>
              <a:rPr lang="en-US" u="sng">
                <a:cs typeface="Arial" charset="0"/>
              </a:rPr>
              <a:t>Seneca</a:t>
            </a:r>
            <a:r>
              <a:rPr lang="en-US">
                <a:cs typeface="Arial" charset="0"/>
              </a:rPr>
              <a:t> (the Younger), </a:t>
            </a:r>
          </a:p>
          <a:p>
            <a:pPr algn="ctr">
              <a:buClrTx/>
              <a:buFontTx/>
              <a:buNone/>
            </a:pPr>
            <a:r>
              <a:rPr lang="en-US">
                <a:cs typeface="Arial" charset="0"/>
              </a:rPr>
              <a:t>Epistulae morales)</a:t>
            </a:r>
          </a:p>
          <a:p>
            <a:pPr algn="ctr">
              <a:buClrTx/>
              <a:buFontTx/>
              <a:buNone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93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20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smtClean="0"/>
              <a:t>magnetic field in y direction</a:t>
            </a:r>
            <a:endParaRPr lang="de-DE"/>
          </a:p>
        </p:txBody>
      </p:sp>
      <p:pic>
        <p:nvPicPr>
          <p:cNvPr id="10" name="Inhaltsplatzhalter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031998"/>
            <a:ext cx="8820469" cy="5630714"/>
          </a:xfrm>
          <a:prstGeom prst="rect">
            <a:avLst/>
          </a:prstGeom>
        </p:spPr>
      </p:pic>
      <p:pic>
        <p:nvPicPr>
          <p:cNvPr id="12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pic>
        <p:nvPicPr>
          <p:cNvPr id="11" name="Bild 10" descr="fi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000" y="1674000"/>
            <a:ext cx="1331087" cy="13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93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21</a:t>
            </a:fld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2"/>
          </a:xfr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smtClean="0"/>
              <a:t>electron source in lung tissue</a:t>
            </a:r>
            <a:endParaRPr lang="de-DE"/>
          </a:p>
        </p:txBody>
      </p:sp>
      <p:pic>
        <p:nvPicPr>
          <p:cNvPr id="5" name="Bild 4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800" y="1681200"/>
            <a:ext cx="1318768" cy="14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916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22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magnetic field in z direction</a:t>
            </a:r>
          </a:p>
        </p:txBody>
      </p:sp>
      <p:pic>
        <p:nvPicPr>
          <p:cNvPr id="9" name="Bild 8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800" y="1681200"/>
            <a:ext cx="1318768" cy="14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08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magnetic field in z direction</a:t>
            </a:r>
          </a:p>
        </p:txBody>
      </p:sp>
      <p:pic>
        <p:nvPicPr>
          <p:cNvPr id="9" name="Bild 8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4800" y="1681200"/>
            <a:ext cx="1318768" cy="145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028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7" cy="5676681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24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9" descr="fix.png"/>
          <p:cNvPicPr>
            <a:picLocks noGrp="1" noChangeAspect="1"/>
          </p:cNvPicPr>
          <p:nvPr>
            <p:ph idx="1"/>
          </p:nvPr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181" b="-218181"/>
          <a:stretch>
            <a:fillRect/>
          </a:stretch>
        </p:blipFill>
        <p:spPr>
          <a:xfrm>
            <a:off x="6375600" y="1357200"/>
            <a:ext cx="1366901" cy="768371"/>
          </a:xfr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positron source in water</a:t>
            </a:r>
          </a:p>
        </p:txBody>
      </p:sp>
    </p:spTree>
    <p:extLst>
      <p:ext uri="{BB962C8B-B14F-4D97-AF65-F5344CB8AC3E}">
        <p14:creationId xmlns:p14="http://schemas.microsoft.com/office/powerpoint/2010/main" val="580141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6" cy="5676681"/>
          </a:xfrm>
          <a:prstGeom prst="rect">
            <a:avLst/>
          </a:prstGeo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magnetic field in z direction</a:t>
            </a:r>
          </a:p>
        </p:txBody>
      </p:sp>
      <p:pic>
        <p:nvPicPr>
          <p:cNvPr id="9" name="Inhaltsplatzhalter 9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181" b="-218181"/>
          <a:stretch>
            <a:fillRect/>
          </a:stretch>
        </p:blipFill>
        <p:spPr>
          <a:xfrm>
            <a:off x="6375600" y="1357200"/>
            <a:ext cx="1366901" cy="76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85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26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6" cy="5676681"/>
          </a:xfrm>
          <a:prstGeom prst="rect">
            <a:avLst/>
          </a:prstGeo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magnetic field in z direction</a:t>
            </a:r>
          </a:p>
        </p:txBody>
      </p:sp>
      <p:pic>
        <p:nvPicPr>
          <p:cNvPr id="9" name="Inhaltsplatzhalter 9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181" b="-218181"/>
          <a:stretch>
            <a:fillRect/>
          </a:stretch>
        </p:blipFill>
        <p:spPr>
          <a:xfrm>
            <a:off x="6375600" y="1357200"/>
            <a:ext cx="1366901" cy="76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4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27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936974"/>
            <a:ext cx="8892476" cy="5676680"/>
          </a:xfrm>
          <a:prstGeom prst="rect">
            <a:avLst/>
          </a:prstGeo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magnetic field in z direction</a:t>
            </a:r>
          </a:p>
        </p:txBody>
      </p:sp>
      <p:pic>
        <p:nvPicPr>
          <p:cNvPr id="9" name="Inhaltsplatzhalter 9" descr="fix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8181" b="-218181"/>
          <a:stretch>
            <a:fillRect/>
          </a:stretch>
        </p:blipFill>
        <p:spPr>
          <a:xfrm>
            <a:off x="6375600" y="1357200"/>
            <a:ext cx="1366901" cy="76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6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28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720000" y="1052736"/>
            <a:ext cx="8172480" cy="2232248"/>
          </a:xfrm>
        </p:spPr>
        <p:txBody>
          <a:bodyPr>
            <a:normAutofit fontScale="92500" lnSpcReduction="20000"/>
          </a:bodyPr>
          <a:lstStyle/>
          <a:p>
            <a:r>
              <a:rPr lang="de-DE" dirty="0">
                <a:latin typeface="Courier"/>
                <a:cs typeface="Courier"/>
              </a:rPr>
              <a:t>Error: illegal </a:t>
            </a:r>
            <a:r>
              <a:rPr lang="de-DE" dirty="0" err="1">
                <a:latin typeface="Courier"/>
                <a:cs typeface="Courier"/>
              </a:rPr>
              <a:t>pointer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to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class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object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  <a:latin typeface="Courier"/>
                <a:cs typeface="Courier"/>
              </a:rPr>
              <a:t>hi_energy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  <a:latin typeface="Courier"/>
                <a:cs typeface="Courier"/>
              </a:rPr>
              <a:t> 0x0 157  MR_PET.C:172 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de-DE" dirty="0">
                <a:solidFill>
                  <a:schemeClr val="bg1">
                    <a:lumMod val="75000"/>
                  </a:schemeClr>
                </a:solidFill>
              </a:rPr>
            </a:b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2400" dirty="0"/>
              <a:t>The </a:t>
            </a:r>
            <a:r>
              <a:rPr lang="de-DE" sz="2400" dirty="0" err="1"/>
              <a:t>leaves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branch</a:t>
            </a:r>
            <a:r>
              <a:rPr lang="de-DE" sz="2400" dirty="0"/>
              <a:t> </a:t>
            </a:r>
            <a:r>
              <a:rPr lang="de-DE" sz="2400" dirty="0" err="1"/>
              <a:t>you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investigating</a:t>
            </a:r>
            <a:r>
              <a:rPr lang="de-DE" sz="2400" dirty="0"/>
              <a:t> </a:t>
            </a:r>
            <a:r>
              <a:rPr lang="de-DE" sz="2400" dirty="0" err="1"/>
              <a:t>seem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no</a:t>
            </a:r>
            <a:r>
              <a:rPr lang="de-DE" sz="2400" dirty="0"/>
              <a:t> </a:t>
            </a:r>
            <a:r>
              <a:rPr lang="de-DE" sz="2400" dirty="0" err="1"/>
              <a:t>content</a:t>
            </a:r>
            <a:r>
              <a:rPr lang="de-DE" sz="2400" dirty="0"/>
              <a:t>.</a:t>
            </a:r>
            <a:br>
              <a:rPr lang="de-DE" sz="2400" dirty="0"/>
            </a:br>
            <a:r>
              <a:rPr lang="de-DE" sz="2400" dirty="0"/>
              <a:t>Check </a:t>
            </a:r>
            <a:r>
              <a:rPr lang="de-DE" sz="2400" dirty="0" err="1"/>
              <a:t>your</a:t>
            </a:r>
            <a:r>
              <a:rPr lang="de-DE" sz="2400" dirty="0"/>
              <a:t> </a:t>
            </a:r>
            <a:r>
              <a:rPr lang="de-DE" sz="2400" dirty="0" err="1"/>
              <a:t>simulation</a:t>
            </a:r>
            <a:r>
              <a:rPr lang="de-DE" sz="2400" dirty="0"/>
              <a:t> </a:t>
            </a:r>
            <a:r>
              <a:rPr lang="de-DE" sz="2400" dirty="0" err="1"/>
              <a:t>settings</a:t>
            </a:r>
            <a:r>
              <a:rPr lang="de-DE" sz="2400" dirty="0"/>
              <a:t>: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particles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stopped</a:t>
            </a:r>
            <a:r>
              <a:rPr lang="de-DE" sz="2400" dirty="0"/>
              <a:t> </a:t>
            </a:r>
            <a:r>
              <a:rPr lang="de-DE" sz="2400" dirty="0" err="1"/>
              <a:t>within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smtClean="0"/>
              <a:t>medium 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they</a:t>
            </a:r>
            <a:r>
              <a:rPr lang="de-DE" sz="2400" dirty="0"/>
              <a:t> </a:t>
            </a:r>
            <a:r>
              <a:rPr lang="de-DE" sz="2400" dirty="0" err="1"/>
              <a:t>leave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smtClean="0"/>
              <a:t>medium </a:t>
            </a:r>
            <a:r>
              <a:rPr lang="de-DE" sz="2400" dirty="0" err="1" smtClean="0"/>
              <a:t>without</a:t>
            </a:r>
            <a:r>
              <a:rPr lang="de-DE" sz="2400" dirty="0" smtClean="0"/>
              <a:t> </a:t>
            </a:r>
            <a:r>
              <a:rPr lang="de-DE" sz="2400" dirty="0" err="1"/>
              <a:t>being</a:t>
            </a:r>
            <a:r>
              <a:rPr lang="de-DE" sz="2400" dirty="0"/>
              <a:t> </a:t>
            </a:r>
            <a:r>
              <a:rPr lang="de-DE" sz="2400" dirty="0" err="1"/>
              <a:t>detected</a:t>
            </a:r>
            <a:r>
              <a:rPr lang="de-DE" sz="2400" dirty="0"/>
              <a:t>?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idx="18"/>
          </p:nvPr>
        </p:nvSpPr>
        <p:spPr>
          <a:xfrm>
            <a:off x="720000" y="6200441"/>
            <a:ext cx="7664410" cy="540927"/>
          </a:xfrm>
        </p:spPr>
        <p:txBody>
          <a:bodyPr>
            <a:normAutofit/>
          </a:bodyPr>
          <a:lstStyle/>
          <a:p>
            <a:r>
              <a:rPr lang="de-DE" dirty="0" err="1"/>
              <a:t>Example</a:t>
            </a:r>
            <a:r>
              <a:rPr lang="de-DE" dirty="0"/>
              <a:t>: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(100 </a:t>
            </a:r>
            <a:r>
              <a:rPr lang="de-DE" dirty="0" err="1"/>
              <a:t>keV</a:t>
            </a:r>
            <a:r>
              <a:rPr lang="de-DE" dirty="0"/>
              <a:t>) </a:t>
            </a:r>
            <a:r>
              <a:rPr lang="de-DE" dirty="0" err="1"/>
              <a:t>within</a:t>
            </a:r>
            <a:r>
              <a:rPr lang="de-DE" dirty="0"/>
              <a:t> a </a:t>
            </a:r>
            <a:r>
              <a:rPr lang="de-DE" dirty="0" err="1"/>
              <a:t>cylindrical</a:t>
            </a:r>
            <a:r>
              <a:rPr lang="de-DE" dirty="0"/>
              <a:t> </a:t>
            </a:r>
            <a:r>
              <a:rPr lang="de-DE" dirty="0" smtClean="0"/>
              <a:t>medium </a:t>
            </a:r>
            <a:r>
              <a:rPr lang="de-DE" dirty="0"/>
              <a:t>(Air),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in </a:t>
            </a:r>
            <a:r>
              <a:rPr lang="de-DE" dirty="0" err="1"/>
              <a:t>z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(0.3 T). The </a:t>
            </a:r>
            <a:r>
              <a:rPr lang="de-DE" dirty="0" err="1"/>
              <a:t>electrons</a:t>
            </a:r>
            <a:r>
              <a:rPr lang="de-DE" dirty="0"/>
              <a:t> </a:t>
            </a:r>
            <a:r>
              <a:rPr lang="de-DE" dirty="0" err="1"/>
              <a:t>can‘t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medium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deviation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presence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magentic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.</a:t>
            </a:r>
          </a:p>
        </p:txBody>
      </p:sp>
      <p:pic>
        <p:nvPicPr>
          <p:cNvPr id="16" name="Bildplatzhalter 15" descr="view_0_90_0.eps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751709" y="3392958"/>
            <a:ext cx="3600450" cy="2700338"/>
          </a:xfrm>
        </p:spPr>
      </p:pic>
      <p:pic>
        <p:nvPicPr>
          <p:cNvPr id="17" name="Bildplatzhalter 16" descr="view_30_30_0.eps"/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4783959" y="3392958"/>
            <a:ext cx="3600450" cy="2700338"/>
          </a:xfrm>
        </p:spPr>
      </p:pic>
      <p:sp>
        <p:nvSpPr>
          <p:cNvPr id="7" name="Inhaltsplatzhalter 5"/>
          <p:cNvSpPr txBox="1">
            <a:spLocks/>
          </p:cNvSpPr>
          <p:nvPr/>
        </p:nvSpPr>
        <p:spPr>
          <a:xfrm>
            <a:off x="742129" y="1916832"/>
            <a:ext cx="7944671" cy="4209331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B82"/>
              </a:buClr>
            </a:pPr>
            <a:endParaRPr lang="de-DE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211487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MR-PET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Introduces to the </a:t>
            </a:r>
            <a:r>
              <a:rPr lang="en-GB" i="1" dirty="0" smtClean="0"/>
              <a:t>basic physical effects </a:t>
            </a:r>
            <a:r>
              <a:rPr lang="en-GB" dirty="0" smtClean="0"/>
              <a:t>in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MR-PET </a:t>
            </a:r>
            <a:r>
              <a:rPr lang="en-GB" dirty="0" smtClean="0"/>
              <a:t>hybrid imaging</a:t>
            </a:r>
            <a:br>
              <a:rPr lang="en-GB" dirty="0" smtClean="0"/>
            </a:br>
            <a:endParaRPr lang="en-GB" dirty="0" smtClean="0"/>
          </a:p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Provides with </a:t>
            </a:r>
            <a:r>
              <a:rPr lang="en-GB" dirty="0" smtClean="0">
                <a:solidFill>
                  <a:srgbClr val="FF0000"/>
                </a:solidFill>
              </a:rPr>
              <a:t>GATE</a:t>
            </a:r>
            <a:r>
              <a:rPr lang="en-GB" dirty="0" smtClean="0"/>
              <a:t>-macros</a:t>
            </a:r>
            <a:br>
              <a:rPr lang="en-GB" dirty="0" smtClean="0"/>
            </a:br>
            <a:endParaRPr lang="en-GB" dirty="0" smtClean="0"/>
          </a:p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Provides programme code for </a:t>
            </a:r>
            <a:r>
              <a:rPr lang="en-GB" dirty="0" smtClean="0">
                <a:solidFill>
                  <a:srgbClr val="FF0000"/>
                </a:solidFill>
              </a:rPr>
              <a:t>ROOT</a:t>
            </a:r>
            <a:r>
              <a:rPr lang="en-GB" dirty="0" smtClean="0"/>
              <a:t> to </a:t>
            </a:r>
            <a:br>
              <a:rPr lang="en-GB" dirty="0" smtClean="0"/>
            </a:br>
            <a:r>
              <a:rPr lang="en-GB" dirty="0" smtClean="0"/>
              <a:t>visualize basic behaviour of charged particles </a:t>
            </a:r>
          </a:p>
          <a:p>
            <a:pPr algn="ctr">
              <a:buClr>
                <a:srgbClr val="005B82"/>
              </a:buClr>
            </a:pPr>
            <a:r>
              <a:rPr lang="en-GB" dirty="0" smtClean="0"/>
              <a:t>in the magnetic field of a MR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138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8682" y="1196816"/>
            <a:ext cx="7488000" cy="576000"/>
          </a:xfrm>
        </p:spPr>
        <p:txBody>
          <a:bodyPr/>
          <a:lstStyle/>
          <a:p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MR-PET </a:t>
            </a:r>
            <a:r>
              <a:rPr lang="de-DE" dirty="0" err="1" smtClean="0"/>
              <a:t>module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emits</a:t>
            </a:r>
            <a:r>
              <a:rPr lang="de-DE" dirty="0" smtClean="0"/>
              <a:t> </a:t>
            </a:r>
            <a:r>
              <a:rPr lang="de-DE" dirty="0" err="1" smtClean="0"/>
              <a:t>charged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photons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interact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surounding</a:t>
            </a:r>
            <a:r>
              <a:rPr lang="de-DE" dirty="0" smtClean="0"/>
              <a:t> medium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ionisation</a:t>
            </a:r>
            <a:r>
              <a:rPr lang="de-DE" dirty="0" smtClean="0"/>
              <a:t>, </a:t>
            </a:r>
            <a:r>
              <a:rPr lang="de-DE" dirty="0" err="1" smtClean="0"/>
              <a:t>compton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,...)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annihilation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positrons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enabled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disabled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smtClean="0"/>
              <a:t>additional </a:t>
            </a:r>
            <a:r>
              <a:rPr lang="de-DE" dirty="0" err="1" smtClean="0"/>
              <a:t>deviation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(B</a:t>
            </a:r>
            <a:r>
              <a:rPr lang="de-DE" baseline="-25000" dirty="0" smtClean="0"/>
              <a:t>0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in </a:t>
            </a:r>
            <a:r>
              <a:rPr lang="de-DE" dirty="0" err="1" smtClean="0"/>
              <a:t>surrounding</a:t>
            </a:r>
            <a:r>
              <a:rPr lang="de-DE" dirty="0" smtClean="0"/>
              <a:t> medium</a:t>
            </a:r>
          </a:p>
          <a:p>
            <a:pPr>
              <a:buClr>
                <a:srgbClr val="005B82"/>
              </a:buClr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944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exemplary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MR-</a:t>
            </a:r>
            <a:r>
              <a:rPr lang="de-DE" dirty="0"/>
              <a:t>PET </a:t>
            </a:r>
            <a:r>
              <a:rPr lang="de-DE" dirty="0" err="1"/>
              <a:t>module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3757863" cy="4209331"/>
          </a:xfrm>
        </p:spPr>
        <p:txBody>
          <a:bodyPr>
            <a:normAutofit lnSpcReduction="10000"/>
          </a:bodyPr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/>
              <a:t>(80 </a:t>
            </a:r>
            <a:r>
              <a:rPr lang="de-DE" dirty="0" err="1"/>
              <a:t>keV</a:t>
            </a:r>
            <a:r>
              <a:rPr lang="de-DE" dirty="0"/>
              <a:t>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emitted</a:t>
            </a:r>
            <a:r>
              <a:rPr lang="de-DE" dirty="0"/>
              <a:t> </a:t>
            </a:r>
            <a:r>
              <a:rPr lang="de-DE" dirty="0" err="1" smtClean="0"/>
              <a:t>isotropically</a:t>
            </a:r>
            <a:r>
              <a:rPr lang="de-DE" dirty="0" smtClean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smtClean="0"/>
              <a:t>a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/>
              <a:t>(</a:t>
            </a:r>
            <a:r>
              <a:rPr lang="de-DE" dirty="0" err="1"/>
              <a:t>positioned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origin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 err="1"/>
              <a:t>interact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smtClean="0"/>
              <a:t>medium(</a:t>
            </a:r>
            <a:r>
              <a:rPr lang="de-DE" dirty="0" err="1"/>
              <a:t>air</a:t>
            </a:r>
            <a:r>
              <a:rPr lang="de-DE" dirty="0"/>
              <a:t>), </a:t>
            </a:r>
            <a:r>
              <a:rPr lang="de-DE" dirty="0" err="1"/>
              <a:t>annihilation</a:t>
            </a:r>
            <a:r>
              <a:rPr lang="de-DE" dirty="0"/>
              <a:t> </a:t>
            </a:r>
            <a:r>
              <a:rPr lang="de-DE" dirty="0" err="1"/>
              <a:t>turned</a:t>
            </a:r>
            <a:r>
              <a:rPr lang="de-DE" dirty="0"/>
              <a:t> </a:t>
            </a:r>
            <a:r>
              <a:rPr lang="de-DE" dirty="0" smtClean="0"/>
              <a:t>off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trajectories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plotted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red</a:t>
            </a:r>
            <a:r>
              <a:rPr lang="de-DE" dirty="0"/>
              <a:t> </a:t>
            </a:r>
            <a:r>
              <a:rPr lang="de-DE" dirty="0" err="1" smtClean="0"/>
              <a:t>lines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/>
              <a:t>additional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endParaRPr lang="de-DE" dirty="0"/>
          </a:p>
          <a:p>
            <a:pPr marL="342900" indent="-342900">
              <a:buFont typeface="Arial"/>
              <a:buChar char="•"/>
            </a:pPr>
            <a:endParaRPr lang="de-DE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" t="11228" r="4683" b="8719"/>
          <a:stretch/>
        </p:blipFill>
        <p:spPr bwMode="auto">
          <a:xfrm>
            <a:off x="4727450" y="2178333"/>
            <a:ext cx="3959350" cy="364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978" t="14977" r="9978" b="1497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85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exemplary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MR-PET </a:t>
            </a:r>
            <a:r>
              <a:rPr lang="de-DE" dirty="0" err="1" smtClean="0"/>
              <a:t>module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3757863" cy="4439518"/>
          </a:xfrm>
        </p:spPr>
        <p:txBody>
          <a:bodyPr>
            <a:normAutofit lnSpcReduction="10000"/>
          </a:bodyPr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/>
              <a:t>(80 </a:t>
            </a:r>
            <a:r>
              <a:rPr lang="de-DE" dirty="0" err="1"/>
              <a:t>keV</a:t>
            </a:r>
            <a:r>
              <a:rPr lang="de-DE" dirty="0"/>
              <a:t>)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emitted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an </a:t>
            </a:r>
            <a:r>
              <a:rPr lang="de-DE" dirty="0" err="1"/>
              <a:t>isotropic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(</a:t>
            </a:r>
            <a:r>
              <a:rPr lang="de-DE" dirty="0" err="1"/>
              <a:t>positioned</a:t>
            </a:r>
            <a:r>
              <a:rPr lang="de-DE" dirty="0"/>
              <a:t> </a:t>
            </a:r>
            <a:r>
              <a:rPr lang="de-DE" dirty="0" err="1"/>
              <a:t>at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origin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electrons</a:t>
            </a:r>
            <a:r>
              <a:rPr lang="de-DE" dirty="0" smtClean="0"/>
              <a:t> </a:t>
            </a:r>
            <a:r>
              <a:rPr lang="de-DE" dirty="0" err="1"/>
              <a:t>interact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smtClean="0"/>
              <a:t>medium (</a:t>
            </a:r>
            <a:r>
              <a:rPr lang="de-DE" dirty="0" err="1"/>
              <a:t>air</a:t>
            </a:r>
            <a:r>
              <a:rPr lang="de-DE" dirty="0"/>
              <a:t>), </a:t>
            </a:r>
            <a:r>
              <a:rPr lang="de-DE" dirty="0" err="1"/>
              <a:t>annihilation</a:t>
            </a:r>
            <a:r>
              <a:rPr lang="de-DE" dirty="0"/>
              <a:t> </a:t>
            </a:r>
            <a:r>
              <a:rPr lang="de-DE" dirty="0" err="1"/>
              <a:t>turned</a:t>
            </a:r>
            <a:r>
              <a:rPr lang="de-DE" dirty="0"/>
              <a:t> </a:t>
            </a:r>
            <a:r>
              <a:rPr lang="de-DE" dirty="0" smtClean="0"/>
              <a:t>off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trajectories</a:t>
            </a:r>
            <a:r>
              <a:rPr lang="de-DE" dirty="0" smtClean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electrons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plotted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red</a:t>
            </a:r>
            <a:r>
              <a:rPr lang="de-DE" dirty="0"/>
              <a:t> </a:t>
            </a:r>
            <a:r>
              <a:rPr lang="de-DE" dirty="0" err="1" smtClean="0"/>
              <a:t>lines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in </a:t>
            </a:r>
            <a:r>
              <a:rPr lang="de-DE" dirty="0" err="1" smtClean="0"/>
              <a:t>z</a:t>
            </a:r>
            <a:r>
              <a:rPr lang="de-DE" dirty="0" smtClean="0"/>
              <a:t> </a:t>
            </a:r>
            <a:r>
              <a:rPr lang="de-DE" dirty="0" err="1" smtClean="0"/>
              <a:t>direction</a:t>
            </a:r>
            <a:r>
              <a:rPr lang="de-DE" dirty="0" smtClean="0"/>
              <a:t>: </a:t>
            </a:r>
            <a:r>
              <a:rPr lang="de-DE" dirty="0"/>
              <a:t>B</a:t>
            </a:r>
            <a:r>
              <a:rPr lang="de-DE" baseline="-25000" dirty="0"/>
              <a:t>0</a:t>
            </a:r>
            <a:r>
              <a:rPr lang="de-DE" dirty="0"/>
              <a:t> = 0.5 T</a:t>
            </a:r>
          </a:p>
          <a:p>
            <a:pPr marL="342900" indent="-342900">
              <a:buFont typeface="Arial"/>
              <a:buChar char="•"/>
            </a:pPr>
            <a:endParaRPr lang="de-DE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" t="11228" r="4683" b="8719"/>
          <a:stretch/>
        </p:blipFill>
        <p:spPr bwMode="auto">
          <a:xfrm>
            <a:off x="4727450" y="2178333"/>
            <a:ext cx="3959350" cy="364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9978" t="14977" r="9978" b="1497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Bild 7" descr="setup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9" t="11228" r="4683" b="8719"/>
          <a:stretch/>
        </p:blipFill>
        <p:spPr>
          <a:xfrm>
            <a:off x="4727450" y="2175542"/>
            <a:ext cx="3959350" cy="364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33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7</a:t>
            </a:fld>
            <a:endParaRPr lang="de-DE" dirty="0"/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 flipH="1" flipV="1">
            <a:off x="1460500" y="2168204"/>
            <a:ext cx="3467100" cy="3365500"/>
          </a:xfrm>
          <a:prstGeom prst="cube">
            <a:avLst>
              <a:gd name="adj" fmla="val 25000"/>
            </a:avLst>
          </a:prstGeom>
          <a:solidFill>
            <a:schemeClr val="accent6">
              <a:lumMod val="85000"/>
              <a:alpha val="67000"/>
            </a:schemeClr>
          </a:solidFill>
          <a:ln w="28440">
            <a:solidFill>
              <a:srgbClr val="000000">
                <a:alpha val="48000"/>
              </a:srgb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930900" y="2136553"/>
            <a:ext cx="2654300" cy="2501900"/>
          </a:xfrm>
          <a:prstGeom prst="rect">
            <a:avLst/>
          </a:prstGeom>
          <a:noFill/>
          <a:ln w="381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5930900" y="3387503"/>
            <a:ext cx="2654300" cy="1588"/>
          </a:xfrm>
          <a:prstGeom prst="line">
            <a:avLst/>
          </a:prstGeom>
          <a:noFill/>
          <a:ln w="12600">
            <a:solidFill>
              <a:srgbClr val="0000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7289800" y="2174653"/>
            <a:ext cx="19050" cy="2425700"/>
          </a:xfrm>
          <a:prstGeom prst="line">
            <a:avLst/>
          </a:prstGeom>
          <a:noFill/>
          <a:ln w="12600">
            <a:solidFill>
              <a:srgbClr val="0000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7213600" y="3292253"/>
            <a:ext cx="165100" cy="177800"/>
          </a:xfrm>
          <a:prstGeom prst="ellipse">
            <a:avLst/>
          </a:prstGeom>
          <a:noFill/>
          <a:ln w="1908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320756" y="4879753"/>
            <a:ext cx="1965074" cy="925511"/>
          </a:xfrm>
          <a:prstGeom prst="rect">
            <a:avLst/>
          </a:prstGeom>
          <a:solidFill>
            <a:srgbClr val="E7E7E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FF0000"/>
                </a:solidFill>
              </a:rPr>
              <a:t>p</a:t>
            </a:r>
            <a:r>
              <a:rPr lang="en-GB" sz="1800" b="1">
                <a:solidFill>
                  <a:srgbClr val="FF0000"/>
                </a:solidFill>
              </a:rPr>
              <a:t>oint-like</a:t>
            </a:r>
          </a:p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FF0000"/>
                </a:solidFill>
              </a:rPr>
              <a:t>source</a:t>
            </a:r>
            <a:r>
              <a:rPr lang="en-GB" sz="1800" b="1">
                <a:solidFill>
                  <a:srgbClr val="000090"/>
                </a:solidFill>
              </a:rPr>
              <a:t> at center</a:t>
            </a:r>
          </a:p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000090"/>
                </a:solidFill>
              </a:rPr>
              <a:t>(x = y = z = 0)</a:t>
            </a:r>
          </a:p>
        </p:txBody>
      </p:sp>
      <p:sp>
        <p:nvSpPr>
          <p:cNvPr id="32" name="Rechteck 31"/>
          <p:cNvSpPr/>
          <p:nvPr/>
        </p:nvSpPr>
        <p:spPr>
          <a:xfrm>
            <a:off x="2322000" y="2177304"/>
            <a:ext cx="2606700" cy="2498001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AutoShape 1"/>
          <p:cNvSpPr>
            <a:spLocks noChangeArrowheads="1"/>
          </p:cNvSpPr>
          <p:nvPr/>
        </p:nvSpPr>
        <p:spPr bwMode="auto">
          <a:xfrm>
            <a:off x="1461600" y="2166504"/>
            <a:ext cx="3467100" cy="3365500"/>
          </a:xfrm>
          <a:prstGeom prst="cube">
            <a:avLst>
              <a:gd name="adj" fmla="val 25000"/>
            </a:avLst>
          </a:prstGeom>
          <a:noFill/>
          <a:ln w="28440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40" name="Gruppierung 39"/>
          <p:cNvGrpSpPr/>
          <p:nvPr/>
        </p:nvGrpSpPr>
        <p:grpSpPr>
          <a:xfrm>
            <a:off x="1835696" y="2548104"/>
            <a:ext cx="2736304" cy="2525400"/>
            <a:chOff x="1835696" y="2196000"/>
            <a:chExt cx="2736304" cy="2525400"/>
          </a:xfrm>
          <a:effectLst/>
        </p:grpSpPr>
        <p:cxnSp>
          <p:nvCxnSpPr>
            <p:cNvPr id="35" name="Gerade Verbindung 34"/>
            <p:cNvCxnSpPr/>
            <p:nvPr/>
          </p:nvCxnSpPr>
          <p:spPr>
            <a:xfrm>
              <a:off x="3225600" y="2196000"/>
              <a:ext cx="0" cy="2525400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 flipH="1">
              <a:off x="1835696" y="3510000"/>
              <a:ext cx="2736304" cy="0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 flipV="1">
              <a:off x="2774463" y="3117600"/>
              <a:ext cx="850887" cy="856699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ung 41"/>
          <p:cNvGrpSpPr/>
          <p:nvPr/>
        </p:nvGrpSpPr>
        <p:grpSpPr>
          <a:xfrm>
            <a:off x="2915816" y="3142104"/>
            <a:ext cx="1044368" cy="1175592"/>
            <a:chOff x="2915816" y="2780929"/>
            <a:chExt cx="1044368" cy="1175592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3563888" y="3471770"/>
              <a:ext cx="322822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X</a:t>
              </a: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968763" y="3615786"/>
              <a:ext cx="307093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Z</a:t>
              </a: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2940210" y="2823698"/>
              <a:ext cx="335646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Y</a:t>
              </a:r>
            </a:p>
          </p:txBody>
        </p:sp>
        <p:cxnSp>
          <p:nvCxnSpPr>
            <p:cNvPr id="28" name="Gerade Verbindung mit Pfeil 27"/>
            <p:cNvCxnSpPr/>
            <p:nvPr/>
          </p:nvCxnSpPr>
          <p:spPr>
            <a:xfrm>
              <a:off x="3240104" y="3499169"/>
              <a:ext cx="720080" cy="0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  <a:effectLst>
              <a:outerShdw blurRad="40005" dist="19939" dir="5400000" algn="tl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 rot="16200000">
              <a:off x="2869304" y="3140969"/>
              <a:ext cx="720080" cy="0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  <a:effectLst>
              <a:outerShdw blurRad="40005" dist="19939" dir="5400000" algn="tl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H="1">
              <a:off x="2915816" y="3499169"/>
              <a:ext cx="324288" cy="313336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el 4"/>
          <p:cNvSpPr>
            <a:spLocks noGrp="1"/>
          </p:cNvSpPr>
          <p:nvPr>
            <p:ph type="title"/>
          </p:nvPr>
        </p:nvSpPr>
        <p:spPr>
          <a:xfrm>
            <a:off x="728682" y="1156475"/>
            <a:ext cx="7488000" cy="576000"/>
          </a:xfrm>
        </p:spPr>
        <p:txBody>
          <a:bodyPr/>
          <a:lstStyle/>
          <a:p>
            <a:r>
              <a:rPr lang="de-DE" smtClean="0"/>
              <a:t>orientation of the coordinate system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6577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8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particle sources</a:t>
            </a:r>
            <a:endParaRPr lang="de-DE"/>
          </a:p>
        </p:txBody>
      </p:sp>
      <p:sp>
        <p:nvSpPr>
          <p:cNvPr id="10" name="Inhaltsplatzhalter 5"/>
          <p:cNvSpPr txBox="1">
            <a:spLocks/>
          </p:cNvSpPr>
          <p:nvPr/>
        </p:nvSpPr>
        <p:spPr>
          <a:xfrm>
            <a:off x="742129" y="1916832"/>
            <a:ext cx="7821300" cy="4209331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/>
              <a:t>c</a:t>
            </a:r>
            <a:r>
              <a:rPr lang="en-GB" dirty="0" smtClean="0"/>
              <a:t>hoose from three different particle sources:</a:t>
            </a:r>
            <a:br>
              <a:rPr lang="en-GB" dirty="0" smtClean="0"/>
            </a:br>
            <a:r>
              <a:rPr lang="en-GB" dirty="0" smtClean="0"/>
              <a:t>electron, positron or gamma*</a:t>
            </a:r>
            <a:r>
              <a:rPr lang="en-GB" baseline="30000" dirty="0" smtClean="0"/>
              <a:t>)</a:t>
            </a:r>
            <a:r>
              <a:rPr lang="en-GB" dirty="0" smtClean="0"/>
              <a:t> source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/>
              <a:t>specify the type of particle propagation (isotropic or beam source)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20000" y="5733256"/>
            <a:ext cx="784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/>
                <a:cs typeface="Arial"/>
              </a:rPr>
              <a:t>*</a:t>
            </a:r>
            <a:r>
              <a:rPr lang="en-GB" baseline="30000" dirty="0"/>
              <a:t>)</a:t>
            </a:r>
            <a:r>
              <a:rPr lang="en-GB" dirty="0">
                <a:latin typeface="Arial"/>
                <a:cs typeface="Arial"/>
              </a:rPr>
              <a:t> use the gamma source to investigate effects of secondary electrons</a:t>
            </a:r>
          </a:p>
        </p:txBody>
      </p:sp>
    </p:spTree>
    <p:extLst>
      <p:ext uri="{BB962C8B-B14F-4D97-AF65-F5344CB8AC3E}">
        <p14:creationId xmlns:p14="http://schemas.microsoft.com/office/powerpoint/2010/main" val="2477506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" t="14977" r="54950" b="4991"/>
          <a:stretch>
            <a:fillRect/>
          </a:stretch>
        </p:blipFill>
        <p:spPr bwMode="auto">
          <a:xfrm>
            <a:off x="857719" y="1931714"/>
            <a:ext cx="3052762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88" t="14977" r="54950" b="499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" t="14977" r="54950" b="4991"/>
          <a:stretch>
            <a:fillRect/>
          </a:stretch>
        </p:blipFill>
        <p:spPr bwMode="auto">
          <a:xfrm>
            <a:off x="4492625" y="1968227"/>
            <a:ext cx="3054350" cy="280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188" t="14977" r="54950" b="499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particle sources</a:t>
            </a:r>
            <a:endParaRPr lang="de-DE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1547664" y="4941168"/>
            <a:ext cx="1741639" cy="792088"/>
          </a:xfrm>
        </p:spPr>
        <p:txBody>
          <a:bodyPr/>
          <a:lstStyle/>
          <a:p>
            <a:pPr algn="ctr"/>
            <a:r>
              <a:rPr lang="de-DE" smtClean="0">
                <a:solidFill>
                  <a:srgbClr val="005B82"/>
                </a:solidFill>
              </a:rPr>
              <a:t>beam</a:t>
            </a:r>
            <a:br>
              <a:rPr lang="de-DE" smtClean="0">
                <a:solidFill>
                  <a:srgbClr val="005B82"/>
                </a:solidFill>
              </a:rPr>
            </a:br>
            <a:r>
              <a:rPr lang="de-DE" smtClean="0"/>
              <a:t>direction: +y</a:t>
            </a:r>
          </a:p>
        </p:txBody>
      </p:sp>
      <p:sp>
        <p:nvSpPr>
          <p:cNvPr id="11" name="Inhaltsplatzhalter 5"/>
          <p:cNvSpPr txBox="1">
            <a:spLocks/>
          </p:cNvSpPr>
          <p:nvPr/>
        </p:nvSpPr>
        <p:spPr>
          <a:xfrm>
            <a:off x="5292080" y="4941168"/>
            <a:ext cx="1741639" cy="792088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mtClean="0">
                <a:solidFill>
                  <a:srgbClr val="005B82"/>
                </a:solidFill>
              </a:rPr>
              <a:t>isotropic</a:t>
            </a:r>
            <a:br>
              <a:rPr lang="de-DE" smtClean="0">
                <a:solidFill>
                  <a:srgbClr val="005B82"/>
                </a:solidFill>
              </a:rPr>
            </a:br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71491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Jülich">
      <a:dk1>
        <a:sysClr val="windowText" lastClr="000000"/>
      </a:dk1>
      <a:lt1>
        <a:sysClr val="window" lastClr="FFFFFF"/>
      </a:lt1>
      <a:dk2>
        <a:srgbClr val="005B82"/>
      </a:dk2>
      <a:lt2>
        <a:srgbClr val="EEECE1"/>
      </a:lt2>
      <a:accent1>
        <a:srgbClr val="002060"/>
      </a:accent1>
      <a:accent2>
        <a:srgbClr val="00007F"/>
      </a:accent2>
      <a:accent3>
        <a:srgbClr val="6565FF"/>
      </a:accent3>
      <a:accent4>
        <a:srgbClr val="9999FF"/>
      </a:accent4>
      <a:accent5>
        <a:srgbClr val="CBCBFF"/>
      </a:accent5>
      <a:accent6>
        <a:srgbClr val="FFFFFF"/>
      </a:accent6>
      <a:hlink>
        <a:srgbClr val="0000FF"/>
      </a:hlink>
      <a:folHlink>
        <a:srgbClr val="80008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fzj-praesentation.pptx</Template>
  <TotalTime>0</TotalTime>
  <Words>782</Words>
  <Application>Microsoft Macintosh PowerPoint</Application>
  <PresentationFormat>Bildschirmpräsentation (4:3)</PresentationFormat>
  <Paragraphs>140</Paragraphs>
  <Slides>28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</vt:lpstr>
      <vt:lpstr>MR-PET</vt:lpstr>
      <vt:lpstr>PowerPoint-Präsentation</vt:lpstr>
      <vt:lpstr>MR-PET</vt:lpstr>
      <vt:lpstr>general setup of the MR-PET module</vt:lpstr>
      <vt:lpstr>exemplary setup of the MR-PET module</vt:lpstr>
      <vt:lpstr>exemplary setup of the MR-PET module</vt:lpstr>
      <vt:lpstr>orientation of the coordinate system</vt:lpstr>
      <vt:lpstr>particle sources</vt:lpstr>
      <vt:lpstr>particle sources</vt:lpstr>
      <vt:lpstr>shapes of surounding medium</vt:lpstr>
      <vt:lpstr>Please note:</vt:lpstr>
      <vt:lpstr>user interface (Gate_v7.0 or 7.1)</vt:lpstr>
      <vt:lpstr>user interface (Gate_v7.0 or 7.1)</vt:lpstr>
      <vt:lpstr>user interface (Gate_v7.0 or 7.1)</vt:lpstr>
      <vt:lpstr>user interface (Gate_v7.0 or 7.1)</vt:lpstr>
      <vt:lpstr>analysis with „MR_PET.C“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Admin.Reisen</dc:creator>
  <cp:lastModifiedBy>M L</cp:lastModifiedBy>
  <cp:revision>185</cp:revision>
  <cp:lastPrinted>2011-05-13T10:04:16Z</cp:lastPrinted>
  <dcterms:created xsi:type="dcterms:W3CDTF">2011-04-21T10:53:40Z</dcterms:created>
  <dcterms:modified xsi:type="dcterms:W3CDTF">2015-07-30T14:30:14Z</dcterms:modified>
</cp:coreProperties>
</file>